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58" r:id="rId2"/>
    <p:sldId id="259" r:id="rId3"/>
    <p:sldId id="265" r:id="rId4"/>
    <p:sldId id="306" r:id="rId5"/>
    <p:sldId id="307" r:id="rId6"/>
  </p:sldIdLst>
  <p:sldSz cx="13004800" cy="97536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38" d="100"/>
          <a:sy n="38" d="100"/>
        </p:scale>
        <p:origin x="1860" y="66"/>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72"/>
    </p:cViewPr>
  </p:sorterViewPr>
  <p:notesViewPr>
    <p:cSldViewPr>
      <p:cViewPr varScale="1">
        <p:scale>
          <a:sx n="83" d="100"/>
          <a:sy n="83" d="100"/>
        </p:scale>
        <p:origin x="-1992" y="-72"/>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3077137" cy="510990"/>
          </a:xfrm>
          <a:prstGeom prst="rect">
            <a:avLst/>
          </a:prstGeom>
        </p:spPr>
        <p:txBody>
          <a:bodyPr vert="horz" lIns="94283" tIns="47142" rIns="94283" bIns="47142" rtlCol="0"/>
          <a:lstStyle>
            <a:lvl1pPr algn="l">
              <a:defRPr sz="1200"/>
            </a:lvl1pPr>
          </a:lstStyle>
          <a:p>
            <a:endParaRPr lang="it-IT"/>
          </a:p>
        </p:txBody>
      </p:sp>
      <p:sp>
        <p:nvSpPr>
          <p:cNvPr id="3" name="Segnaposto data 2"/>
          <p:cNvSpPr>
            <a:spLocks noGrp="1"/>
          </p:cNvSpPr>
          <p:nvPr>
            <p:ph type="dt" sz="quarter" idx="1"/>
          </p:nvPr>
        </p:nvSpPr>
        <p:spPr>
          <a:xfrm>
            <a:off x="4020509" y="1"/>
            <a:ext cx="3077137" cy="510990"/>
          </a:xfrm>
          <a:prstGeom prst="rect">
            <a:avLst/>
          </a:prstGeom>
        </p:spPr>
        <p:txBody>
          <a:bodyPr vert="horz" lIns="94283" tIns="47142" rIns="94283" bIns="47142" rtlCol="0"/>
          <a:lstStyle>
            <a:lvl1pPr algn="r">
              <a:defRPr sz="1200"/>
            </a:lvl1pPr>
          </a:lstStyle>
          <a:p>
            <a:fld id="{3BDB0E67-4835-41A7-934C-0AA3DA0D29FB}" type="datetimeFigureOut">
              <a:rPr lang="it-IT" smtClean="0"/>
              <a:t>04/03/2021</a:t>
            </a:fld>
            <a:endParaRPr lang="it-IT"/>
          </a:p>
        </p:txBody>
      </p:sp>
      <p:sp>
        <p:nvSpPr>
          <p:cNvPr id="4" name="Segnaposto piè di pagina 3"/>
          <p:cNvSpPr>
            <a:spLocks noGrp="1"/>
          </p:cNvSpPr>
          <p:nvPr>
            <p:ph type="ftr" sz="quarter" idx="2"/>
          </p:nvPr>
        </p:nvSpPr>
        <p:spPr>
          <a:xfrm>
            <a:off x="2" y="9720331"/>
            <a:ext cx="3077137" cy="512637"/>
          </a:xfrm>
          <a:prstGeom prst="rect">
            <a:avLst/>
          </a:prstGeom>
        </p:spPr>
        <p:txBody>
          <a:bodyPr vert="horz" lIns="94283" tIns="47142" rIns="94283" bIns="47142" rtlCol="0" anchor="b"/>
          <a:lstStyle>
            <a:lvl1pPr algn="l">
              <a:defRPr sz="1200"/>
            </a:lvl1pPr>
          </a:lstStyle>
          <a:p>
            <a:endParaRPr lang="it-IT"/>
          </a:p>
        </p:txBody>
      </p:sp>
      <p:sp>
        <p:nvSpPr>
          <p:cNvPr id="5" name="Segnaposto numero diapositiva 4"/>
          <p:cNvSpPr>
            <a:spLocks noGrp="1"/>
          </p:cNvSpPr>
          <p:nvPr>
            <p:ph type="sldNum" sz="quarter" idx="3"/>
          </p:nvPr>
        </p:nvSpPr>
        <p:spPr>
          <a:xfrm>
            <a:off x="4020509" y="9720331"/>
            <a:ext cx="3077137" cy="512637"/>
          </a:xfrm>
          <a:prstGeom prst="rect">
            <a:avLst/>
          </a:prstGeom>
        </p:spPr>
        <p:txBody>
          <a:bodyPr vert="horz" lIns="94283" tIns="47142" rIns="94283" bIns="47142" rtlCol="0" anchor="b"/>
          <a:lstStyle>
            <a:lvl1pPr algn="r">
              <a:defRPr sz="1200"/>
            </a:lvl1pPr>
          </a:lstStyle>
          <a:p>
            <a:fld id="{5360F8A3-5C7E-4F66-A0B9-788175F6B5EE}" type="slidenum">
              <a:rPr lang="it-IT" smtClean="0"/>
              <a:t>‹N›</a:t>
            </a:fld>
            <a:endParaRPr lang="it-IT"/>
          </a:p>
        </p:txBody>
      </p:sp>
    </p:spTree>
    <p:extLst>
      <p:ext uri="{BB962C8B-B14F-4D97-AF65-F5344CB8AC3E}">
        <p14:creationId xmlns:p14="http://schemas.microsoft.com/office/powerpoint/2010/main" val="1539309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92188" y="769938"/>
            <a:ext cx="5114925" cy="3835400"/>
          </a:xfrm>
          <a:prstGeom prst="rect">
            <a:avLst/>
          </a:prstGeom>
        </p:spPr>
        <p:txBody>
          <a:bodyPr lIns="97734" tIns="48867" rIns="97734" bIns="48867"/>
          <a:lstStyle/>
          <a:p>
            <a:endParaRPr/>
          </a:p>
        </p:txBody>
      </p:sp>
      <p:sp>
        <p:nvSpPr>
          <p:cNvPr id="117" name="Shape 117"/>
          <p:cNvSpPr>
            <a:spLocks noGrp="1"/>
          </p:cNvSpPr>
          <p:nvPr>
            <p:ph type="body" sz="quarter" idx="1"/>
          </p:nvPr>
        </p:nvSpPr>
        <p:spPr>
          <a:xfrm>
            <a:off x="946577" y="4861444"/>
            <a:ext cx="5206153" cy="4605576"/>
          </a:xfrm>
          <a:prstGeom prst="rect">
            <a:avLst/>
          </a:prstGeom>
        </p:spPr>
        <p:txBody>
          <a:bodyPr lIns="97734" tIns="48867" rIns="97734" bIns="48867"/>
          <a:lstStyle/>
          <a:p>
            <a:endParaRPr/>
          </a:p>
        </p:txBody>
      </p:sp>
    </p:spTree>
    <p:extLst>
      <p:ext uri="{BB962C8B-B14F-4D97-AF65-F5344CB8AC3E}">
        <p14:creationId xmlns:p14="http://schemas.microsoft.com/office/powerpoint/2010/main" val="391916026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270000" y="1638300"/>
            <a:ext cx="10464800" cy="3302000"/>
          </a:xfrm>
          <a:prstGeom prst="rect">
            <a:avLst/>
          </a:prstGeom>
        </p:spPr>
        <p:txBody>
          <a:bodyPr anchor="b"/>
          <a:lstStyle/>
          <a:p>
            <a:r>
              <a:t>Titolo Testo</a:t>
            </a:r>
          </a:p>
        </p:txBody>
      </p:sp>
      <p:sp>
        <p:nvSpPr>
          <p:cNvPr id="12" name="Corpo livello uno…"/>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txBox="1">
            <a:spLocks noGrp="1"/>
          </p:cNvSpPr>
          <p:nvPr>
            <p:ph type="title"/>
          </p:nvPr>
        </p:nvSpPr>
        <p:spPr>
          <a:prstGeom prst="rect">
            <a:avLst/>
          </a:prstGeom>
        </p:spPr>
        <p:txBody>
          <a:bodyPr/>
          <a:lstStyle/>
          <a:p>
            <a:r>
              <a:t>Titolo Testo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Immagin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olo Testo"/>
          <p:cNvSpPr txBox="1">
            <a:spLocks noGrp="1"/>
          </p:cNvSpPr>
          <p:nvPr>
            <p:ph type="title"/>
          </p:nvPr>
        </p:nvSpPr>
        <p:spPr>
          <a:prstGeom prst="rect">
            <a:avLst/>
          </a:prstGeom>
        </p:spPr>
        <p:txBody>
          <a:bodyPr/>
          <a:lstStyle/>
          <a:p>
            <a:r>
              <a:t>Titolo Testo</a:t>
            </a:r>
          </a:p>
        </p:txBody>
      </p:sp>
      <p:sp>
        <p:nvSpPr>
          <p:cNvPr id="67" name="Corpo livello uno…"/>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txBox="1">
            <a:spLocks noGrp="1"/>
          </p:cNvSpPr>
          <p:nvPr>
            <p:ph type="body" idx="1"/>
          </p:nvPr>
        </p:nvSpPr>
        <p:spPr>
          <a:xfrm>
            <a:off x="952500" y="1270000"/>
            <a:ext cx="11099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Immagin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magin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magin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Giovanni Mela"/>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–Giovanni Mela</a:t>
            </a:r>
          </a:p>
        </p:txBody>
      </p:sp>
      <p:sp>
        <p:nvSpPr>
          <p:cNvPr id="94" name="“Inserisci qui una citazion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“Inserisci qui una citazione”. </a:t>
            </a: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magin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 Id="rId4" Type="http://schemas.openxmlformats.org/officeDocument/2006/relationships/hyperlink" Target="https://www.fwamilano.org/dove-siam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artner"/>
          <p:cNvSpPr txBox="1"/>
          <p:nvPr/>
        </p:nvSpPr>
        <p:spPr>
          <a:xfrm>
            <a:off x="3091912" y="4489449"/>
            <a:ext cx="2063205" cy="774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500" b="0">
                <a:solidFill>
                  <a:srgbClr val="FFFFFF"/>
                </a:solidFill>
                <a:latin typeface="Roboto Black"/>
                <a:ea typeface="Roboto Black"/>
                <a:cs typeface="Roboto Black"/>
                <a:sym typeface="Roboto Black"/>
              </a:defRPr>
            </a:lvl1pPr>
          </a:lstStyle>
          <a:p>
            <a:r>
              <a:t>Partner</a:t>
            </a:r>
          </a:p>
        </p:txBody>
      </p:sp>
      <p:pic>
        <p:nvPicPr>
          <p:cNvPr id="130" name="Immagine" descr="Immagine"/>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31" name="Partner"/>
          <p:cNvSpPr txBox="1"/>
          <p:nvPr/>
        </p:nvSpPr>
        <p:spPr>
          <a:xfrm>
            <a:off x="5351398" y="3712684"/>
            <a:ext cx="2302003" cy="77254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500" b="0">
                <a:solidFill>
                  <a:srgbClr val="FFFFFF"/>
                </a:solidFill>
                <a:latin typeface="Geon Soft Heavy"/>
                <a:ea typeface="Geon Soft Heavy"/>
                <a:cs typeface="Geon Soft Heavy"/>
                <a:sym typeface="Geon Soft Heavy"/>
              </a:defRPr>
            </a:lvl1pPr>
          </a:lstStyle>
          <a:p>
            <a:r>
              <a:rPr dirty="0"/>
              <a:t>Partner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magine" descr="Immagine"/>
          <p:cNvPicPr>
            <a:picLocks noChangeAspect="1"/>
          </p:cNvPicPr>
          <p:nvPr/>
        </p:nvPicPr>
        <p:blipFill>
          <a:blip r:embed="rId2"/>
          <a:stretch>
            <a:fillRect/>
          </a:stretch>
        </p:blipFill>
        <p:spPr>
          <a:xfrm>
            <a:off x="0" y="0"/>
            <a:ext cx="13004800" cy="9753600"/>
          </a:xfrm>
          <a:prstGeom prst="rect">
            <a:avLst/>
          </a:prstGeom>
          <a:ln w="12700">
            <a:miter lim="400000"/>
          </a:ln>
        </p:spPr>
      </p:pic>
      <p:pic>
        <p:nvPicPr>
          <p:cNvPr id="122" name="Immagine" descr="Immagine"/>
          <p:cNvPicPr>
            <a:picLocks noChangeAspect="1"/>
          </p:cNvPicPr>
          <p:nvPr/>
        </p:nvPicPr>
        <p:blipFill>
          <a:blip r:embed="rId3"/>
          <a:stretch>
            <a:fillRect/>
          </a:stretch>
        </p:blipFill>
        <p:spPr>
          <a:xfrm>
            <a:off x="559343" y="8402832"/>
            <a:ext cx="706063" cy="826658"/>
          </a:xfrm>
          <a:prstGeom prst="rect">
            <a:avLst/>
          </a:prstGeom>
          <a:ln w="12700">
            <a:miter lim="400000"/>
          </a:ln>
        </p:spPr>
      </p:pic>
      <p:sp>
        <p:nvSpPr>
          <p:cNvPr id="123" name="www.fwamilano.org…"/>
          <p:cNvSpPr txBox="1"/>
          <p:nvPr/>
        </p:nvSpPr>
        <p:spPr>
          <a:xfrm>
            <a:off x="10167246" y="8496269"/>
            <a:ext cx="2388052" cy="732309"/>
          </a:xfrm>
          <a:prstGeom prst="rect">
            <a:avLst/>
          </a:prstGeom>
          <a:ln w="12700">
            <a:miter lim="400000"/>
          </a:ln>
          <a:effectLst>
            <a:outerShdw dist="12778" dir="5400000" rotWithShape="0">
              <a:srgbClr val="000000">
                <a:alpha val="2046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700" b="0">
                <a:solidFill>
                  <a:srgbClr val="FFFFFF"/>
                </a:solidFill>
                <a:latin typeface="Geon Soft Black"/>
                <a:ea typeface="Geon Soft Black"/>
                <a:cs typeface="Geon Soft Black"/>
                <a:sym typeface="Geon Soft Black"/>
              </a:defRPr>
            </a:pPr>
            <a:r>
              <a:t>www.fwamilano.org</a:t>
            </a:r>
          </a:p>
          <a:p>
            <a:pPr algn="r">
              <a:defRPr sz="1300" b="0">
                <a:solidFill>
                  <a:srgbClr val="FFFFFF"/>
                </a:solidFill>
                <a:latin typeface="Geon Soft Medium"/>
                <a:ea typeface="Geon Soft Medium"/>
                <a:cs typeface="Geon Soft Medium"/>
                <a:sym typeface="Geon Soft Medium"/>
              </a:defRPr>
            </a:pPr>
            <a:r>
              <a:t>+39 02 33202118 </a:t>
            </a:r>
          </a:p>
          <a:p>
            <a:pPr algn="r">
              <a:defRPr sz="1300" b="0">
                <a:solidFill>
                  <a:srgbClr val="FFFFFF"/>
                </a:solidFill>
                <a:latin typeface="Geon Soft Medium"/>
                <a:ea typeface="Geon Soft Medium"/>
                <a:cs typeface="Geon Soft Medium"/>
                <a:sym typeface="Geon Soft Medium"/>
              </a:defRPr>
            </a:pPr>
            <a:r>
              <a:t>info@fwamilano.org</a:t>
            </a:r>
          </a:p>
        </p:txBody>
      </p:sp>
      <p:sp>
        <p:nvSpPr>
          <p:cNvPr id="124" name="Fondazione Welfare Ambrosiano…"/>
          <p:cNvSpPr txBox="1"/>
          <p:nvPr/>
        </p:nvSpPr>
        <p:spPr>
          <a:xfrm>
            <a:off x="1682833" y="8589707"/>
            <a:ext cx="3718967" cy="732308"/>
          </a:xfrm>
          <a:prstGeom prst="rect">
            <a:avLst/>
          </a:prstGeom>
          <a:ln w="12700">
            <a:miter lim="400000"/>
          </a:ln>
          <a:effectLst>
            <a:outerShdw dist="12778" dir="5400000" rotWithShape="0">
              <a:srgbClr val="000000">
                <a:alpha val="2046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700" b="0">
                <a:solidFill>
                  <a:srgbClr val="FFFFFF"/>
                </a:solidFill>
                <a:latin typeface="Geon Soft Black"/>
                <a:ea typeface="Geon Soft Black"/>
                <a:cs typeface="Geon Soft Black"/>
                <a:sym typeface="Geon Soft Black"/>
              </a:defRPr>
            </a:pPr>
            <a:r>
              <a:rPr dirty="0"/>
              <a:t>Fondazione Welfare Ambrosiano</a:t>
            </a:r>
          </a:p>
          <a:p>
            <a:pPr algn="l">
              <a:defRPr sz="1300" b="0">
                <a:solidFill>
                  <a:srgbClr val="FFFFFF"/>
                </a:solidFill>
                <a:latin typeface="Geon Soft Medium"/>
                <a:ea typeface="Geon Soft Medium"/>
                <a:cs typeface="Geon Soft Medium"/>
                <a:sym typeface="Geon Soft Medium"/>
              </a:defRPr>
            </a:pPr>
            <a:r>
              <a:rPr dirty="0"/>
              <a:t>Via Felice </a:t>
            </a:r>
            <a:r>
              <a:rPr dirty="0" err="1"/>
              <a:t>Orsini</a:t>
            </a:r>
            <a:r>
              <a:rPr dirty="0"/>
              <a:t>, 2120157 </a:t>
            </a:r>
          </a:p>
          <a:p>
            <a:pPr algn="l">
              <a:defRPr sz="1300" b="0">
                <a:solidFill>
                  <a:srgbClr val="FFFFFF"/>
                </a:solidFill>
                <a:latin typeface="Geon Soft Medium"/>
                <a:ea typeface="Geon Soft Medium"/>
                <a:cs typeface="Geon Soft Medium"/>
                <a:sym typeface="Geon Soft Medium"/>
              </a:defRPr>
            </a:pPr>
            <a:r>
              <a:rPr dirty="0"/>
              <a:t>Milano</a:t>
            </a:r>
          </a:p>
        </p:txBody>
      </p:sp>
      <p:sp>
        <p:nvSpPr>
          <p:cNvPr id="126" name="Ibusdae doluptatium vellabo ruptaquo quassi cum aboriorem secus si omnis ipsanditi custia comnis se sumquidi sitatemqui doluptatur mi, a consedignat qui reraese dipita dipsus volorecus sectotatqui blandi tecullupta con rem fugit, accaest utem fugia volupta core con rem ad mil et, eaque nos et aut peris doluptasi officim inciis dem et dolecep ediasperum quam, quaero delent et reheni nulla velicia"/>
          <p:cNvSpPr txBox="1"/>
          <p:nvPr/>
        </p:nvSpPr>
        <p:spPr>
          <a:xfrm>
            <a:off x="3477461" y="5104206"/>
            <a:ext cx="6049879" cy="3767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lnSpc>
                <a:spcPct val="120000"/>
              </a:lnSpc>
              <a:defRPr sz="1600">
                <a:solidFill>
                  <a:srgbClr val="F95254"/>
                </a:solidFill>
                <a:latin typeface="Geon Soft"/>
                <a:ea typeface="Geon Soft"/>
                <a:cs typeface="Geon Soft"/>
                <a:sym typeface="Geon Soft"/>
              </a:defRPr>
            </a:lvl1pPr>
          </a:lstStyle>
          <a:p>
            <a:pPr>
              <a:defRPr b="0"/>
            </a:pPr>
            <a:endParaRPr b="1" dirty="0"/>
          </a:p>
        </p:txBody>
      </p:sp>
      <p:pic>
        <p:nvPicPr>
          <p:cNvPr id="4" name="Immagine 3">
            <a:extLst>
              <a:ext uri="{FF2B5EF4-FFF2-40B4-BE49-F238E27FC236}">
                <a16:creationId xmlns:a16="http://schemas.microsoft.com/office/drawing/2014/main" id="{07413F80-327D-468C-88F1-3D4F3F930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960" y="402701"/>
            <a:ext cx="7625286" cy="7625286"/>
          </a:xfrm>
          <a:prstGeom prst="rect">
            <a:avLst/>
          </a:prstGeom>
        </p:spPr>
      </p:pic>
    </p:spTree>
    <p:extLst>
      <p:ext uri="{BB962C8B-B14F-4D97-AF65-F5344CB8AC3E}">
        <p14:creationId xmlns:p14="http://schemas.microsoft.com/office/powerpoint/2010/main" val="664959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magine" descr="Immagine"/>
          <p:cNvPicPr>
            <a:picLocks noChangeAspect="1"/>
          </p:cNvPicPr>
          <p:nvPr/>
        </p:nvPicPr>
        <p:blipFill>
          <a:blip r:embed="rId2"/>
          <a:stretch>
            <a:fillRect/>
          </a:stretch>
        </p:blipFill>
        <p:spPr>
          <a:xfrm>
            <a:off x="7" y="-19620"/>
            <a:ext cx="13004800" cy="9753600"/>
          </a:xfrm>
          <a:prstGeom prst="rect">
            <a:avLst/>
          </a:prstGeom>
          <a:ln w="12700">
            <a:miter lim="400000"/>
          </a:ln>
        </p:spPr>
      </p:pic>
      <p:pic>
        <p:nvPicPr>
          <p:cNvPr id="122" name="Immagine" descr="Immagine"/>
          <p:cNvPicPr>
            <a:picLocks noChangeAspect="1"/>
          </p:cNvPicPr>
          <p:nvPr/>
        </p:nvPicPr>
        <p:blipFill>
          <a:blip r:embed="rId3"/>
          <a:stretch>
            <a:fillRect/>
          </a:stretch>
        </p:blipFill>
        <p:spPr>
          <a:xfrm>
            <a:off x="559343" y="8402832"/>
            <a:ext cx="706063" cy="826658"/>
          </a:xfrm>
          <a:prstGeom prst="rect">
            <a:avLst/>
          </a:prstGeom>
          <a:ln w="12700">
            <a:miter lim="400000"/>
          </a:ln>
        </p:spPr>
      </p:pic>
      <p:sp>
        <p:nvSpPr>
          <p:cNvPr id="123" name="www.fwamilano.org…"/>
          <p:cNvSpPr txBox="1"/>
          <p:nvPr/>
        </p:nvSpPr>
        <p:spPr>
          <a:xfrm>
            <a:off x="10167246" y="8496269"/>
            <a:ext cx="2388052" cy="732309"/>
          </a:xfrm>
          <a:prstGeom prst="rect">
            <a:avLst/>
          </a:prstGeom>
          <a:ln w="12700">
            <a:miter lim="400000"/>
          </a:ln>
          <a:effectLst>
            <a:outerShdw dist="12778" dir="5400000" rotWithShape="0">
              <a:srgbClr val="000000">
                <a:alpha val="2046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700" b="0">
                <a:solidFill>
                  <a:srgbClr val="FFFFFF"/>
                </a:solidFill>
                <a:latin typeface="Geon Soft Black"/>
                <a:ea typeface="Geon Soft Black"/>
                <a:cs typeface="Geon Soft Black"/>
                <a:sym typeface="Geon Soft Black"/>
              </a:defRPr>
            </a:pPr>
            <a:r>
              <a:t>www.fwamilano.org</a:t>
            </a:r>
          </a:p>
          <a:p>
            <a:pPr algn="r">
              <a:defRPr sz="1300" b="0">
                <a:solidFill>
                  <a:srgbClr val="FFFFFF"/>
                </a:solidFill>
                <a:latin typeface="Geon Soft Medium"/>
                <a:ea typeface="Geon Soft Medium"/>
                <a:cs typeface="Geon Soft Medium"/>
                <a:sym typeface="Geon Soft Medium"/>
              </a:defRPr>
            </a:pPr>
            <a:r>
              <a:t>+39 02 33202118 </a:t>
            </a:r>
          </a:p>
          <a:p>
            <a:pPr algn="r">
              <a:defRPr sz="1300" b="0">
                <a:solidFill>
                  <a:srgbClr val="FFFFFF"/>
                </a:solidFill>
                <a:latin typeface="Geon Soft Medium"/>
                <a:ea typeface="Geon Soft Medium"/>
                <a:cs typeface="Geon Soft Medium"/>
                <a:sym typeface="Geon Soft Medium"/>
              </a:defRPr>
            </a:pPr>
            <a:r>
              <a:t>info@fwamilano.org</a:t>
            </a:r>
          </a:p>
        </p:txBody>
      </p:sp>
      <p:sp>
        <p:nvSpPr>
          <p:cNvPr id="124" name="Fondazione Welfare Ambrosiano…"/>
          <p:cNvSpPr txBox="1"/>
          <p:nvPr/>
        </p:nvSpPr>
        <p:spPr>
          <a:xfrm>
            <a:off x="1682833" y="8589707"/>
            <a:ext cx="3718967" cy="732308"/>
          </a:xfrm>
          <a:prstGeom prst="rect">
            <a:avLst/>
          </a:prstGeom>
          <a:ln w="12700">
            <a:miter lim="400000"/>
          </a:ln>
          <a:effectLst>
            <a:outerShdw dist="12778" dir="5400000" rotWithShape="0">
              <a:srgbClr val="000000">
                <a:alpha val="2046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700" b="0">
                <a:solidFill>
                  <a:srgbClr val="FFFFFF"/>
                </a:solidFill>
                <a:latin typeface="Geon Soft Black"/>
                <a:ea typeface="Geon Soft Black"/>
                <a:cs typeface="Geon Soft Black"/>
                <a:sym typeface="Geon Soft Black"/>
              </a:defRPr>
            </a:pPr>
            <a:r>
              <a:rPr dirty="0"/>
              <a:t>Fondazione Welfare Ambrosiano</a:t>
            </a:r>
          </a:p>
          <a:p>
            <a:pPr algn="l">
              <a:defRPr sz="1300" b="0">
                <a:solidFill>
                  <a:srgbClr val="FFFFFF"/>
                </a:solidFill>
                <a:latin typeface="Geon Soft Medium"/>
                <a:ea typeface="Geon Soft Medium"/>
                <a:cs typeface="Geon Soft Medium"/>
                <a:sym typeface="Geon Soft Medium"/>
              </a:defRPr>
            </a:pPr>
            <a:r>
              <a:rPr dirty="0"/>
              <a:t>Via Felice </a:t>
            </a:r>
            <a:r>
              <a:rPr dirty="0" err="1"/>
              <a:t>Orsini</a:t>
            </a:r>
            <a:r>
              <a:rPr dirty="0"/>
              <a:t>, 2120157 </a:t>
            </a:r>
          </a:p>
          <a:p>
            <a:pPr algn="l">
              <a:defRPr sz="1300" b="0">
                <a:solidFill>
                  <a:srgbClr val="FFFFFF"/>
                </a:solidFill>
                <a:latin typeface="Geon Soft Medium"/>
                <a:ea typeface="Geon Soft Medium"/>
                <a:cs typeface="Geon Soft Medium"/>
                <a:sym typeface="Geon Soft Medium"/>
              </a:defRPr>
            </a:pPr>
            <a:r>
              <a:rPr dirty="0"/>
              <a:t>Milano</a:t>
            </a:r>
          </a:p>
        </p:txBody>
      </p:sp>
      <p:sp>
        <p:nvSpPr>
          <p:cNvPr id="125" name="Titolo"/>
          <p:cNvSpPr txBox="1"/>
          <p:nvPr/>
        </p:nvSpPr>
        <p:spPr>
          <a:xfrm>
            <a:off x="2715321" y="617055"/>
            <a:ext cx="7574189"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500">
                <a:solidFill>
                  <a:srgbClr val="F95254"/>
                </a:solidFill>
                <a:latin typeface="Geon Soft"/>
                <a:ea typeface="Geon Soft"/>
                <a:cs typeface="Geon Soft"/>
                <a:sym typeface="Geon Soft"/>
              </a:defRPr>
            </a:lvl1pPr>
          </a:lstStyle>
          <a:p>
            <a:r>
              <a:rPr lang="it-IT" b="0" i="1" dirty="0"/>
              <a:t>Credito Solidale 2.0 - Ripartenza</a:t>
            </a:r>
          </a:p>
        </p:txBody>
      </p:sp>
      <p:sp>
        <p:nvSpPr>
          <p:cNvPr id="126" name="Ibusdae doluptatium vellabo ruptaquo quassi cum aboriorem secus si omnis ipsanditi custia comnis se sumquidi sitatemqui doluptatur mi, a consedignat qui reraese dipita dipsus volorecus sectotatqui blandi tecullupta con rem fugit, accaest utem fugia volupta core con rem ad mil et, eaque nos et aut peris doluptasi officim inciis dem et dolecep ediasperum quam, quaero delent et reheni nulla velicia"/>
          <p:cNvSpPr txBox="1"/>
          <p:nvPr/>
        </p:nvSpPr>
        <p:spPr>
          <a:xfrm>
            <a:off x="3477461" y="5104206"/>
            <a:ext cx="6049879" cy="3767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lnSpc>
                <a:spcPct val="120000"/>
              </a:lnSpc>
              <a:defRPr sz="1600">
                <a:solidFill>
                  <a:srgbClr val="F95254"/>
                </a:solidFill>
                <a:latin typeface="Geon Soft"/>
                <a:ea typeface="Geon Soft"/>
                <a:cs typeface="Geon Soft"/>
                <a:sym typeface="Geon Soft"/>
              </a:defRPr>
            </a:lvl1pPr>
          </a:lstStyle>
          <a:p>
            <a:pPr>
              <a:defRPr b="0"/>
            </a:pPr>
            <a:endParaRPr b="1" dirty="0"/>
          </a:p>
        </p:txBody>
      </p:sp>
      <p:sp>
        <p:nvSpPr>
          <p:cNvPr id="2" name="Rettangolo 1"/>
          <p:cNvSpPr/>
          <p:nvPr/>
        </p:nvSpPr>
        <p:spPr>
          <a:xfrm>
            <a:off x="813768" y="1564432"/>
            <a:ext cx="11233248" cy="6617196"/>
          </a:xfrm>
          <a:prstGeom prst="rect">
            <a:avLst/>
          </a:prstGeom>
        </p:spPr>
        <p:txBody>
          <a:bodyPr wrap="square">
            <a:spAutoFit/>
          </a:bodyPr>
          <a:lstStyle/>
          <a:p>
            <a:r>
              <a:rPr lang="it-IT" sz="3200" i="0" dirty="0">
                <a:solidFill>
                  <a:schemeClr val="tx1"/>
                </a:solidFill>
                <a:effectLst/>
                <a:latin typeface="Lato"/>
              </a:rPr>
              <a:t>Fondazione Welfare</a:t>
            </a:r>
            <a:r>
              <a:rPr lang="it-IT" sz="3200" b="0" i="0" dirty="0">
                <a:solidFill>
                  <a:schemeClr val="tx1"/>
                </a:solidFill>
                <a:effectLst/>
                <a:latin typeface="Lato"/>
              </a:rPr>
              <a:t>, </a:t>
            </a:r>
          </a:p>
          <a:p>
            <a:r>
              <a:rPr lang="it-IT" sz="3200" b="0" i="0" dirty="0">
                <a:solidFill>
                  <a:schemeClr val="tx1"/>
                </a:solidFill>
                <a:effectLst/>
                <a:latin typeface="Lato"/>
              </a:rPr>
              <a:t>previa valutazione di ogni singolo caso, </a:t>
            </a:r>
          </a:p>
          <a:p>
            <a:r>
              <a:rPr lang="it-IT" sz="3200" dirty="0">
                <a:solidFill>
                  <a:schemeClr val="tx1"/>
                </a:solidFill>
                <a:latin typeface="Lato"/>
              </a:rPr>
              <a:t>g</a:t>
            </a:r>
            <a:r>
              <a:rPr lang="it-IT" sz="3200" i="0" dirty="0">
                <a:solidFill>
                  <a:schemeClr val="tx1"/>
                </a:solidFill>
                <a:effectLst/>
                <a:latin typeface="Lato"/>
              </a:rPr>
              <a:t>arantisce</a:t>
            </a:r>
          </a:p>
          <a:p>
            <a:r>
              <a:rPr lang="it-IT" sz="3200" b="0" i="0" dirty="0">
                <a:solidFill>
                  <a:schemeClr val="tx1"/>
                </a:solidFill>
                <a:effectLst/>
                <a:latin typeface="Lato"/>
              </a:rPr>
              <a:t>presso banche convenzionate, </a:t>
            </a:r>
          </a:p>
          <a:p>
            <a:r>
              <a:rPr lang="it-IT" sz="3200" i="0" dirty="0">
                <a:solidFill>
                  <a:schemeClr val="tx1"/>
                </a:solidFill>
                <a:effectLst/>
                <a:latin typeface="Lato"/>
              </a:rPr>
              <a:t>un finanziamento</a:t>
            </a:r>
          </a:p>
          <a:p>
            <a:pPr algn="l"/>
            <a:endParaRPr lang="it-IT" sz="3200" b="0" i="0" dirty="0">
              <a:solidFill>
                <a:schemeClr val="tx1"/>
              </a:solidFill>
              <a:effectLst/>
              <a:latin typeface="Lato"/>
            </a:endParaRPr>
          </a:p>
          <a:p>
            <a:pPr marL="342900" indent="-342900" algn="l">
              <a:buFont typeface="Arial" panose="020B0604020202020204" pitchFamily="34" charset="0"/>
              <a:buChar char="•"/>
            </a:pPr>
            <a:r>
              <a:rPr lang="it-IT" sz="3200" b="0" i="0" dirty="0">
                <a:solidFill>
                  <a:schemeClr val="tx1"/>
                </a:solidFill>
                <a:effectLst/>
                <a:latin typeface="Lato"/>
              </a:rPr>
              <a:t>Importo: min. € 2.000 – max € 10.000</a:t>
            </a:r>
          </a:p>
          <a:p>
            <a:pPr marL="342900" indent="-342900" algn="l">
              <a:buFont typeface="Arial" panose="020B0604020202020204" pitchFamily="34" charset="0"/>
              <a:buChar char="•"/>
            </a:pPr>
            <a:endParaRPr lang="it-IT" sz="1200" b="0" i="0" dirty="0">
              <a:solidFill>
                <a:schemeClr val="tx1"/>
              </a:solidFill>
              <a:effectLst/>
              <a:latin typeface="Lato"/>
            </a:endParaRPr>
          </a:p>
          <a:p>
            <a:pPr marL="342900" indent="-342900" algn="l">
              <a:buFont typeface="Arial" panose="020B0604020202020204" pitchFamily="34" charset="0"/>
              <a:buChar char="•"/>
            </a:pPr>
            <a:r>
              <a:rPr lang="it-IT" sz="3200" b="0" i="0" dirty="0">
                <a:solidFill>
                  <a:schemeClr val="tx1"/>
                </a:solidFill>
                <a:effectLst/>
                <a:latin typeface="Lato"/>
              </a:rPr>
              <a:t>Garanzia FWA 100%</a:t>
            </a:r>
          </a:p>
          <a:p>
            <a:pPr marL="342900" indent="-342900" algn="l">
              <a:buFont typeface="Arial" panose="020B0604020202020204" pitchFamily="34" charset="0"/>
              <a:buChar char="•"/>
            </a:pPr>
            <a:endParaRPr lang="it-IT" sz="1200" b="0" i="0" dirty="0">
              <a:solidFill>
                <a:schemeClr val="tx1"/>
              </a:solidFill>
              <a:effectLst/>
              <a:latin typeface="Lato"/>
            </a:endParaRPr>
          </a:p>
          <a:p>
            <a:pPr marL="342900" indent="-342900" algn="l">
              <a:buFont typeface="Arial" panose="020B0604020202020204" pitchFamily="34" charset="0"/>
              <a:buChar char="•"/>
            </a:pPr>
            <a:r>
              <a:rPr lang="it-IT" sz="3200" b="0" i="0" dirty="0">
                <a:solidFill>
                  <a:schemeClr val="tx1"/>
                </a:solidFill>
                <a:effectLst/>
                <a:latin typeface="Lato"/>
              </a:rPr>
              <a:t>Preammortamento 12 mesi</a:t>
            </a:r>
          </a:p>
          <a:p>
            <a:pPr marL="342900" indent="-342900" algn="l">
              <a:buFont typeface="Arial" panose="020B0604020202020204" pitchFamily="34" charset="0"/>
              <a:buChar char="•"/>
            </a:pPr>
            <a:endParaRPr lang="it-IT" sz="1200" b="0" i="0" dirty="0">
              <a:solidFill>
                <a:schemeClr val="tx1"/>
              </a:solidFill>
              <a:effectLst/>
              <a:latin typeface="Lato"/>
            </a:endParaRPr>
          </a:p>
          <a:p>
            <a:pPr marL="342900" indent="-342900" algn="l">
              <a:buFont typeface="Arial" panose="020B0604020202020204" pitchFamily="34" charset="0"/>
              <a:buChar char="•"/>
            </a:pPr>
            <a:r>
              <a:rPr lang="it-IT" sz="3200" b="0" i="0" dirty="0">
                <a:solidFill>
                  <a:schemeClr val="tx1"/>
                </a:solidFill>
                <a:effectLst/>
                <a:latin typeface="Lato"/>
              </a:rPr>
              <a:t>Ammortamento max.60 mesi oltre il preammortamento</a:t>
            </a:r>
          </a:p>
          <a:p>
            <a:pPr marL="342900" indent="-342900" algn="l">
              <a:buFont typeface="Arial" panose="020B0604020202020204" pitchFamily="34" charset="0"/>
              <a:buChar char="•"/>
            </a:pPr>
            <a:endParaRPr lang="it-IT" sz="1200" b="0" i="0" dirty="0">
              <a:solidFill>
                <a:schemeClr val="tx1"/>
              </a:solidFill>
              <a:effectLst/>
              <a:latin typeface="Lato"/>
            </a:endParaRPr>
          </a:p>
          <a:p>
            <a:pPr marL="342900" indent="-342900" algn="l">
              <a:buFont typeface="Arial" panose="020B0604020202020204" pitchFamily="34" charset="0"/>
              <a:buChar char="•"/>
            </a:pPr>
            <a:r>
              <a:rPr lang="it-IT" sz="3200" b="0" dirty="0">
                <a:solidFill>
                  <a:schemeClr val="tx1"/>
                </a:solidFill>
                <a:latin typeface="Lato"/>
              </a:rPr>
              <a:t>Contributo a fondo </a:t>
            </a:r>
            <a:r>
              <a:rPr lang="it-IT" sz="3200" b="0" i="0" dirty="0">
                <a:solidFill>
                  <a:schemeClr val="tx1"/>
                </a:solidFill>
                <a:effectLst/>
                <a:latin typeface="Lato"/>
              </a:rPr>
              <a:t>perduto pari al 100% degli interessi.</a:t>
            </a:r>
          </a:p>
          <a:p>
            <a:pPr marL="342900" lvl="8" indent="-342900" algn="l">
              <a:buFont typeface="Wingdings" panose="05000000000000000000" pitchFamily="2" charset="2"/>
              <a:buChar char="ü"/>
            </a:pPr>
            <a:endParaRPr lang="it-IT" b="0" dirty="0">
              <a:latin typeface="Geon Soft Light" pitchFamily="34" charset="0"/>
            </a:endParaRPr>
          </a:p>
        </p:txBody>
      </p:sp>
    </p:spTree>
    <p:extLst>
      <p:ext uri="{BB962C8B-B14F-4D97-AF65-F5344CB8AC3E}">
        <p14:creationId xmlns:p14="http://schemas.microsoft.com/office/powerpoint/2010/main" val="33359297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magine" descr="Immagine"/>
          <p:cNvPicPr>
            <a:picLocks noChangeAspect="1"/>
          </p:cNvPicPr>
          <p:nvPr/>
        </p:nvPicPr>
        <p:blipFill>
          <a:blip r:embed="rId2"/>
          <a:stretch>
            <a:fillRect/>
          </a:stretch>
        </p:blipFill>
        <p:spPr>
          <a:xfrm>
            <a:off x="7" y="-19620"/>
            <a:ext cx="13004800" cy="9753600"/>
          </a:xfrm>
          <a:prstGeom prst="rect">
            <a:avLst/>
          </a:prstGeom>
          <a:ln w="12700">
            <a:miter lim="400000"/>
          </a:ln>
        </p:spPr>
      </p:pic>
      <p:pic>
        <p:nvPicPr>
          <p:cNvPr id="122" name="Immagine" descr="Immagine"/>
          <p:cNvPicPr>
            <a:picLocks noChangeAspect="1"/>
          </p:cNvPicPr>
          <p:nvPr/>
        </p:nvPicPr>
        <p:blipFill>
          <a:blip r:embed="rId3"/>
          <a:stretch>
            <a:fillRect/>
          </a:stretch>
        </p:blipFill>
        <p:spPr>
          <a:xfrm>
            <a:off x="559343" y="8402832"/>
            <a:ext cx="706063" cy="826658"/>
          </a:xfrm>
          <a:prstGeom prst="rect">
            <a:avLst/>
          </a:prstGeom>
          <a:ln w="12700">
            <a:miter lim="400000"/>
          </a:ln>
        </p:spPr>
      </p:pic>
      <p:sp>
        <p:nvSpPr>
          <p:cNvPr id="123" name="www.fwamilano.org…"/>
          <p:cNvSpPr txBox="1"/>
          <p:nvPr/>
        </p:nvSpPr>
        <p:spPr>
          <a:xfrm>
            <a:off x="10167246" y="8496269"/>
            <a:ext cx="2388052" cy="732309"/>
          </a:xfrm>
          <a:prstGeom prst="rect">
            <a:avLst/>
          </a:prstGeom>
          <a:ln w="12700">
            <a:miter lim="400000"/>
          </a:ln>
          <a:effectLst>
            <a:outerShdw dist="12778" dir="5400000" rotWithShape="0">
              <a:srgbClr val="000000">
                <a:alpha val="2046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lgn="r">
              <a:defRPr sz="1700" b="0">
                <a:solidFill>
                  <a:srgbClr val="FFFFFF"/>
                </a:solidFill>
                <a:latin typeface="Geon Soft Black"/>
                <a:ea typeface="Geon Soft Black"/>
                <a:cs typeface="Geon Soft Black"/>
                <a:sym typeface="Geon Soft Black"/>
              </a:defRPr>
            </a:pPr>
            <a:r>
              <a:t>www.fwamilano.org</a:t>
            </a:r>
          </a:p>
          <a:p>
            <a:pPr algn="r">
              <a:defRPr sz="1300" b="0">
                <a:solidFill>
                  <a:srgbClr val="FFFFFF"/>
                </a:solidFill>
                <a:latin typeface="Geon Soft Medium"/>
                <a:ea typeface="Geon Soft Medium"/>
                <a:cs typeface="Geon Soft Medium"/>
                <a:sym typeface="Geon Soft Medium"/>
              </a:defRPr>
            </a:pPr>
            <a:r>
              <a:t>+39 02 33202118 </a:t>
            </a:r>
          </a:p>
          <a:p>
            <a:pPr algn="r">
              <a:defRPr sz="1300" b="0">
                <a:solidFill>
                  <a:srgbClr val="FFFFFF"/>
                </a:solidFill>
                <a:latin typeface="Geon Soft Medium"/>
                <a:ea typeface="Geon Soft Medium"/>
                <a:cs typeface="Geon Soft Medium"/>
                <a:sym typeface="Geon Soft Medium"/>
              </a:defRPr>
            </a:pPr>
            <a:r>
              <a:t>info@fwamilano.org</a:t>
            </a:r>
          </a:p>
        </p:txBody>
      </p:sp>
      <p:sp>
        <p:nvSpPr>
          <p:cNvPr id="124" name="Fondazione Welfare Ambrosiano…"/>
          <p:cNvSpPr txBox="1"/>
          <p:nvPr/>
        </p:nvSpPr>
        <p:spPr>
          <a:xfrm>
            <a:off x="1682833" y="8589707"/>
            <a:ext cx="3718967" cy="732308"/>
          </a:xfrm>
          <a:prstGeom prst="rect">
            <a:avLst/>
          </a:prstGeom>
          <a:ln w="12700">
            <a:miter lim="400000"/>
          </a:ln>
          <a:effectLst>
            <a:outerShdw dist="12778" dir="5400000" rotWithShape="0">
              <a:srgbClr val="000000">
                <a:alpha val="2046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700" b="0">
                <a:solidFill>
                  <a:srgbClr val="FFFFFF"/>
                </a:solidFill>
                <a:latin typeface="Geon Soft Black"/>
                <a:ea typeface="Geon Soft Black"/>
                <a:cs typeface="Geon Soft Black"/>
                <a:sym typeface="Geon Soft Black"/>
              </a:defRPr>
            </a:pPr>
            <a:r>
              <a:rPr dirty="0"/>
              <a:t>Fondazione Welfare Ambrosiano</a:t>
            </a:r>
          </a:p>
          <a:p>
            <a:pPr algn="l">
              <a:defRPr sz="1300" b="0">
                <a:solidFill>
                  <a:srgbClr val="FFFFFF"/>
                </a:solidFill>
                <a:latin typeface="Geon Soft Medium"/>
                <a:ea typeface="Geon Soft Medium"/>
                <a:cs typeface="Geon Soft Medium"/>
                <a:sym typeface="Geon Soft Medium"/>
              </a:defRPr>
            </a:pPr>
            <a:r>
              <a:rPr dirty="0"/>
              <a:t>Via Felice </a:t>
            </a:r>
            <a:r>
              <a:rPr dirty="0" err="1"/>
              <a:t>Orsini</a:t>
            </a:r>
            <a:r>
              <a:rPr dirty="0"/>
              <a:t>, 2120157 </a:t>
            </a:r>
          </a:p>
          <a:p>
            <a:pPr algn="l">
              <a:defRPr sz="1300" b="0">
                <a:solidFill>
                  <a:srgbClr val="FFFFFF"/>
                </a:solidFill>
                <a:latin typeface="Geon Soft Medium"/>
                <a:ea typeface="Geon Soft Medium"/>
                <a:cs typeface="Geon Soft Medium"/>
                <a:sym typeface="Geon Soft Medium"/>
              </a:defRPr>
            </a:pPr>
            <a:r>
              <a:rPr dirty="0"/>
              <a:t>Milano</a:t>
            </a:r>
          </a:p>
        </p:txBody>
      </p:sp>
      <p:sp>
        <p:nvSpPr>
          <p:cNvPr id="125" name="Titolo"/>
          <p:cNvSpPr txBox="1"/>
          <p:nvPr/>
        </p:nvSpPr>
        <p:spPr>
          <a:xfrm>
            <a:off x="2715321" y="617055"/>
            <a:ext cx="7574189"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500">
                <a:solidFill>
                  <a:srgbClr val="F95254"/>
                </a:solidFill>
                <a:latin typeface="Geon Soft"/>
                <a:ea typeface="Geon Soft"/>
                <a:cs typeface="Geon Soft"/>
                <a:sym typeface="Geon Soft"/>
              </a:defRPr>
            </a:lvl1pPr>
          </a:lstStyle>
          <a:p>
            <a:r>
              <a:rPr lang="it-IT" b="0" i="1" dirty="0"/>
              <a:t>Credito Solidale 2.0 - Ripartenza</a:t>
            </a:r>
          </a:p>
        </p:txBody>
      </p:sp>
      <p:sp>
        <p:nvSpPr>
          <p:cNvPr id="126" name="Ibusdae doluptatium vellabo ruptaquo quassi cum aboriorem secus si omnis ipsanditi custia comnis se sumquidi sitatemqui doluptatur mi, a consedignat qui reraese dipita dipsus volorecus sectotatqui blandi tecullupta con rem fugit, accaest utem fugia volupta core con rem ad mil et, eaque nos et aut peris doluptasi officim inciis dem et dolecep ediasperum quam, quaero delent et reheni nulla velicia"/>
          <p:cNvSpPr txBox="1"/>
          <p:nvPr/>
        </p:nvSpPr>
        <p:spPr>
          <a:xfrm>
            <a:off x="3477461" y="5104206"/>
            <a:ext cx="6049879" cy="3767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457200">
              <a:lnSpc>
                <a:spcPct val="120000"/>
              </a:lnSpc>
              <a:defRPr sz="1600">
                <a:solidFill>
                  <a:srgbClr val="F95254"/>
                </a:solidFill>
                <a:latin typeface="Geon Soft"/>
                <a:ea typeface="Geon Soft"/>
                <a:cs typeface="Geon Soft"/>
                <a:sym typeface="Geon Soft"/>
              </a:defRPr>
            </a:lvl1pPr>
          </a:lstStyle>
          <a:p>
            <a:pPr>
              <a:defRPr b="0"/>
            </a:pPr>
            <a:endParaRPr b="1" dirty="0"/>
          </a:p>
        </p:txBody>
      </p:sp>
      <p:sp>
        <p:nvSpPr>
          <p:cNvPr id="2" name="Rettangolo 1"/>
          <p:cNvSpPr/>
          <p:nvPr/>
        </p:nvSpPr>
        <p:spPr>
          <a:xfrm>
            <a:off x="813768" y="1564432"/>
            <a:ext cx="11233248" cy="6494085"/>
          </a:xfrm>
          <a:prstGeom prst="rect">
            <a:avLst/>
          </a:prstGeom>
        </p:spPr>
        <p:txBody>
          <a:bodyPr wrap="square">
            <a:spAutoFit/>
          </a:bodyPr>
          <a:lstStyle/>
          <a:p>
            <a:pPr algn="l"/>
            <a:r>
              <a:rPr lang="it-IT" sz="2800" b="1" i="0" dirty="0">
                <a:solidFill>
                  <a:schemeClr val="tx1"/>
                </a:solidFill>
                <a:effectLst/>
                <a:latin typeface="Lato"/>
              </a:rPr>
              <a:t>A chi è rivolto</a:t>
            </a:r>
            <a:endParaRPr lang="it-IT" sz="2800" b="0" i="0" dirty="0">
              <a:solidFill>
                <a:schemeClr val="tx1"/>
              </a:solidFill>
              <a:effectLst/>
              <a:latin typeface="Lato"/>
            </a:endParaRPr>
          </a:p>
          <a:p>
            <a:pPr algn="l"/>
            <a:r>
              <a:rPr lang="it-IT" sz="2800" b="0" i="0" dirty="0">
                <a:solidFill>
                  <a:schemeClr val="tx1"/>
                </a:solidFill>
                <a:effectLst/>
                <a:latin typeface="Lato"/>
              </a:rPr>
              <a:t>Lavoratori o residenti nella Città Metropolitana di Milano in situazione di temporanea difficoltà economica</a:t>
            </a:r>
            <a:r>
              <a:rPr lang="it-IT" sz="2800" b="0" dirty="0">
                <a:solidFill>
                  <a:schemeClr val="tx1"/>
                </a:solidFill>
                <a:latin typeface="Lato"/>
              </a:rPr>
              <a:t>, in particolare a causa dell’emergenza COVID.</a:t>
            </a:r>
            <a:endParaRPr lang="it-IT" sz="2800" b="0" i="0" dirty="0">
              <a:solidFill>
                <a:schemeClr val="tx1"/>
              </a:solidFill>
              <a:effectLst/>
              <a:latin typeface="Lato"/>
            </a:endParaRPr>
          </a:p>
          <a:p>
            <a:pPr algn="l"/>
            <a:endParaRPr lang="it-IT" sz="2800" b="0" i="0" dirty="0">
              <a:solidFill>
                <a:schemeClr val="tx1"/>
              </a:solidFill>
              <a:effectLst/>
              <a:latin typeface="Lato"/>
            </a:endParaRPr>
          </a:p>
          <a:p>
            <a:pPr algn="l"/>
            <a:r>
              <a:rPr lang="it-IT" sz="2800" b="1" i="0" dirty="0">
                <a:solidFill>
                  <a:schemeClr val="tx1"/>
                </a:solidFill>
                <a:effectLst/>
                <a:latin typeface="Lato"/>
              </a:rPr>
              <a:t>Con quale obiettivo</a:t>
            </a:r>
            <a:endParaRPr lang="it-IT" sz="2800" b="0" i="0" dirty="0">
              <a:solidFill>
                <a:schemeClr val="tx1"/>
              </a:solidFill>
              <a:effectLst/>
              <a:latin typeface="Lato"/>
            </a:endParaRPr>
          </a:p>
          <a:p>
            <a:pPr algn="l"/>
            <a:r>
              <a:rPr lang="it-IT" sz="2800" b="0" i="0" dirty="0">
                <a:solidFill>
                  <a:schemeClr val="tx1"/>
                </a:solidFill>
                <a:effectLst/>
                <a:latin typeface="Lato"/>
              </a:rPr>
              <a:t>Un prestito per il pagamento di spese primarie (es. spese condominiali, affitto, asilo nido, mensa scolastica, bollette, salute, formazione professionale </a:t>
            </a:r>
            <a:r>
              <a:rPr lang="it-IT" sz="2800" b="0" i="0" dirty="0" err="1">
                <a:solidFill>
                  <a:schemeClr val="tx1"/>
                </a:solidFill>
                <a:effectLst/>
                <a:latin typeface="Lato"/>
              </a:rPr>
              <a:t>ecc</a:t>
            </a:r>
            <a:r>
              <a:rPr lang="it-IT" sz="2800" b="0" i="0" dirty="0">
                <a:solidFill>
                  <a:schemeClr val="tx1"/>
                </a:solidFill>
                <a:effectLst/>
                <a:latin typeface="Lato"/>
              </a:rPr>
              <a:t>…)</a:t>
            </a:r>
          </a:p>
          <a:p>
            <a:pPr algn="l"/>
            <a:endParaRPr lang="it-IT" sz="2800" b="0" dirty="0">
              <a:solidFill>
                <a:schemeClr val="tx1"/>
              </a:solidFill>
              <a:latin typeface="Lato"/>
            </a:endParaRPr>
          </a:p>
          <a:p>
            <a:pPr algn="l"/>
            <a:r>
              <a:rPr lang="it-IT" sz="2800" b="1" i="0" dirty="0">
                <a:solidFill>
                  <a:schemeClr val="tx1"/>
                </a:solidFill>
                <a:effectLst/>
                <a:latin typeface="Lato"/>
              </a:rPr>
              <a:t>Come fare richiesta</a:t>
            </a:r>
            <a:endParaRPr lang="it-IT" sz="2800" b="0" i="0" dirty="0">
              <a:solidFill>
                <a:schemeClr val="tx1"/>
              </a:solidFill>
              <a:effectLst/>
              <a:latin typeface="Lato"/>
            </a:endParaRPr>
          </a:p>
          <a:p>
            <a:pPr algn="l"/>
            <a:r>
              <a:rPr lang="it-IT" sz="2800" b="0" i="0" dirty="0">
                <a:solidFill>
                  <a:schemeClr val="tx1"/>
                </a:solidFill>
                <a:effectLst/>
                <a:latin typeface="Lato"/>
              </a:rPr>
              <a:t>Telefonare al  02/87178060 o 02/87178183 </a:t>
            </a:r>
          </a:p>
          <a:p>
            <a:pPr algn="l"/>
            <a:r>
              <a:rPr lang="it-IT" sz="2800" b="0" i="0" dirty="0">
                <a:solidFill>
                  <a:schemeClr val="tx1"/>
                </a:solidFill>
                <a:effectLst/>
                <a:latin typeface="Lato"/>
              </a:rPr>
              <a:t>oppure rivolgersi direttamente agli sportelli della </a:t>
            </a:r>
            <a:r>
              <a:rPr lang="it-IT" sz="2800" b="0" i="0" u="none" strike="noStrike" dirty="0">
                <a:solidFill>
                  <a:schemeClr val="tx1"/>
                </a:solidFill>
                <a:effectLst/>
                <a:latin typeface="Lato"/>
                <a:hlinkClick r:id="rId4">
                  <a:extLst>
                    <a:ext uri="{A12FA001-AC4F-418D-AE19-62706E023703}">
                      <ahyp:hlinkClr xmlns="" xmlns:ahyp="http://schemas.microsoft.com/office/drawing/2018/hyperlinkcolor" val="tx"/>
                    </a:ext>
                  </a:extLst>
                </a:hlinkClick>
              </a:rPr>
              <a:t>rete FWA</a:t>
            </a:r>
            <a:r>
              <a:rPr lang="it-IT" sz="2800" b="0" i="0" u="none" strike="noStrike" dirty="0">
                <a:solidFill>
                  <a:schemeClr val="tx1"/>
                </a:solidFill>
                <a:effectLst/>
                <a:latin typeface="Lato"/>
              </a:rPr>
              <a:t> (https://www.fwamilano.org/dove-siamo/)</a:t>
            </a:r>
            <a:endParaRPr lang="it-IT" sz="2800" b="0" i="0" dirty="0">
              <a:solidFill>
                <a:schemeClr val="tx1"/>
              </a:solidFill>
              <a:effectLst/>
              <a:latin typeface="Lato"/>
            </a:endParaRPr>
          </a:p>
          <a:p>
            <a:pPr marL="342900" lvl="8" indent="-342900" algn="l">
              <a:buFont typeface="Wingdings" panose="05000000000000000000" pitchFamily="2" charset="2"/>
              <a:buChar char="ü"/>
            </a:pPr>
            <a:endParaRPr lang="it-IT" b="0" dirty="0">
              <a:latin typeface="Geon Soft Light" pitchFamily="34" charset="0"/>
            </a:endParaRPr>
          </a:p>
        </p:txBody>
      </p:sp>
    </p:spTree>
    <p:extLst>
      <p:ext uri="{BB962C8B-B14F-4D97-AF65-F5344CB8AC3E}">
        <p14:creationId xmlns:p14="http://schemas.microsoft.com/office/powerpoint/2010/main" val="25294984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magine" descr="Immagine"/>
          <p:cNvPicPr>
            <a:picLocks noChangeAspect="1"/>
          </p:cNvPicPr>
          <p:nvPr/>
        </p:nvPicPr>
        <p:blipFill>
          <a:blip r:embed="rId2"/>
          <a:stretch>
            <a:fillRect/>
          </a:stretch>
        </p:blipFill>
        <p:spPr>
          <a:xfrm>
            <a:off x="0" y="0"/>
            <a:ext cx="13004800" cy="9753600"/>
          </a:xfrm>
          <a:prstGeom prst="rect">
            <a:avLst/>
          </a:prstGeom>
          <a:ln w="12700">
            <a:miter lim="400000"/>
          </a:ln>
        </p:spPr>
      </p:pic>
      <p:pic>
        <p:nvPicPr>
          <p:cNvPr id="122" name="Immagine" descr="Immagine"/>
          <p:cNvPicPr>
            <a:picLocks noChangeAspect="1"/>
          </p:cNvPicPr>
          <p:nvPr/>
        </p:nvPicPr>
        <p:blipFill>
          <a:blip r:embed="rId3"/>
          <a:stretch>
            <a:fillRect/>
          </a:stretch>
        </p:blipFill>
        <p:spPr>
          <a:xfrm>
            <a:off x="559343" y="8402832"/>
            <a:ext cx="706063" cy="826658"/>
          </a:xfrm>
          <a:prstGeom prst="rect">
            <a:avLst/>
          </a:prstGeom>
          <a:ln w="12700">
            <a:miter lim="400000"/>
          </a:ln>
        </p:spPr>
      </p:pic>
      <p:sp>
        <p:nvSpPr>
          <p:cNvPr id="123" name="www.fwamilano.org…"/>
          <p:cNvSpPr txBox="1"/>
          <p:nvPr/>
        </p:nvSpPr>
        <p:spPr>
          <a:xfrm>
            <a:off x="10167246" y="8496269"/>
            <a:ext cx="2388052" cy="732309"/>
          </a:xfrm>
          <a:prstGeom prst="rect">
            <a:avLst/>
          </a:prstGeom>
          <a:ln w="12700">
            <a:miter lim="400000"/>
          </a:ln>
          <a:effectLst>
            <a:outerShdw dist="12778" dir="5400000" rotWithShape="0">
              <a:srgbClr val="000000">
                <a:alpha val="2046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700" b="0">
                <a:solidFill>
                  <a:srgbClr val="FFFFFF"/>
                </a:solidFill>
                <a:latin typeface="Geon Soft Black"/>
                <a:ea typeface="Geon Soft Black"/>
                <a:cs typeface="Geon Soft Black"/>
                <a:sym typeface="Geon Soft Black"/>
              </a:defRPr>
            </a:pPr>
            <a:r>
              <a:t>www.fwamilano.org</a:t>
            </a:r>
          </a:p>
          <a:p>
            <a:pPr algn="r">
              <a:defRPr sz="1300" b="0">
                <a:solidFill>
                  <a:srgbClr val="FFFFFF"/>
                </a:solidFill>
                <a:latin typeface="Geon Soft Medium"/>
                <a:ea typeface="Geon Soft Medium"/>
                <a:cs typeface="Geon Soft Medium"/>
                <a:sym typeface="Geon Soft Medium"/>
              </a:defRPr>
            </a:pPr>
            <a:r>
              <a:t>+39 02 33202118 </a:t>
            </a:r>
          </a:p>
          <a:p>
            <a:pPr algn="r">
              <a:defRPr sz="1300" b="0">
                <a:solidFill>
                  <a:srgbClr val="FFFFFF"/>
                </a:solidFill>
                <a:latin typeface="Geon Soft Medium"/>
                <a:ea typeface="Geon Soft Medium"/>
                <a:cs typeface="Geon Soft Medium"/>
                <a:sym typeface="Geon Soft Medium"/>
              </a:defRPr>
            </a:pPr>
            <a:r>
              <a:t>info@fwamilano.org</a:t>
            </a:r>
          </a:p>
        </p:txBody>
      </p:sp>
      <p:sp>
        <p:nvSpPr>
          <p:cNvPr id="124" name="Fondazione Welfare Ambrosiano…"/>
          <p:cNvSpPr txBox="1"/>
          <p:nvPr/>
        </p:nvSpPr>
        <p:spPr>
          <a:xfrm>
            <a:off x="1682833" y="8589707"/>
            <a:ext cx="3718967" cy="732308"/>
          </a:xfrm>
          <a:prstGeom prst="rect">
            <a:avLst/>
          </a:prstGeom>
          <a:ln w="12700">
            <a:miter lim="400000"/>
          </a:ln>
          <a:effectLst>
            <a:outerShdw dist="12778" dir="5400000" rotWithShape="0">
              <a:srgbClr val="000000">
                <a:alpha val="2046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700" b="0">
                <a:solidFill>
                  <a:srgbClr val="FFFFFF"/>
                </a:solidFill>
                <a:latin typeface="Geon Soft Black"/>
                <a:ea typeface="Geon Soft Black"/>
                <a:cs typeface="Geon Soft Black"/>
                <a:sym typeface="Geon Soft Black"/>
              </a:defRPr>
            </a:pPr>
            <a:r>
              <a:rPr dirty="0"/>
              <a:t>Fondazione Welfare Ambrosiano</a:t>
            </a:r>
          </a:p>
          <a:p>
            <a:pPr algn="l">
              <a:defRPr sz="1300" b="0">
                <a:solidFill>
                  <a:srgbClr val="FFFFFF"/>
                </a:solidFill>
                <a:latin typeface="Geon Soft Medium"/>
                <a:ea typeface="Geon Soft Medium"/>
                <a:cs typeface="Geon Soft Medium"/>
                <a:sym typeface="Geon Soft Medium"/>
              </a:defRPr>
            </a:pPr>
            <a:r>
              <a:rPr dirty="0"/>
              <a:t>Via Felice </a:t>
            </a:r>
            <a:r>
              <a:rPr dirty="0" err="1"/>
              <a:t>Orsini</a:t>
            </a:r>
            <a:r>
              <a:rPr dirty="0"/>
              <a:t>, 2120157 </a:t>
            </a:r>
          </a:p>
          <a:p>
            <a:pPr algn="l">
              <a:defRPr sz="1300" b="0">
                <a:solidFill>
                  <a:srgbClr val="FFFFFF"/>
                </a:solidFill>
                <a:latin typeface="Geon Soft Medium"/>
                <a:ea typeface="Geon Soft Medium"/>
                <a:cs typeface="Geon Soft Medium"/>
                <a:sym typeface="Geon Soft Medium"/>
              </a:defRPr>
            </a:pPr>
            <a:r>
              <a:rPr dirty="0"/>
              <a:t>Milano</a:t>
            </a:r>
          </a:p>
        </p:txBody>
      </p:sp>
      <p:sp>
        <p:nvSpPr>
          <p:cNvPr id="125" name="Titolo"/>
          <p:cNvSpPr txBox="1"/>
          <p:nvPr/>
        </p:nvSpPr>
        <p:spPr>
          <a:xfrm>
            <a:off x="3220377" y="2524866"/>
            <a:ext cx="6420027" cy="9335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500">
                <a:solidFill>
                  <a:srgbClr val="F95254"/>
                </a:solidFill>
                <a:latin typeface="Geon Soft"/>
                <a:ea typeface="Geon Soft"/>
                <a:cs typeface="Geon Soft"/>
                <a:sym typeface="Geon Soft"/>
              </a:defRPr>
            </a:lvl1pPr>
          </a:lstStyle>
          <a:p>
            <a:r>
              <a:rPr lang="it-IT" sz="5400" b="0" i="1" dirty="0"/>
              <a:t>Grazie</a:t>
            </a:r>
            <a:r>
              <a:rPr lang="it-IT" b="0" i="1" dirty="0"/>
              <a:t> </a:t>
            </a:r>
            <a:r>
              <a:rPr lang="it-IT" sz="5400" b="0" i="1" dirty="0"/>
              <a:t>per l’attenzione</a:t>
            </a:r>
          </a:p>
        </p:txBody>
      </p:sp>
      <p:sp>
        <p:nvSpPr>
          <p:cNvPr id="126" name="Ibusdae doluptatium vellabo ruptaquo quassi cum aboriorem secus si omnis ipsanditi custia comnis se sumquidi sitatemqui doluptatur mi, a consedignat qui reraese dipita dipsus volorecus sectotatqui blandi tecullupta con rem fugit, accaest utem fugia volupta core con rem ad mil et, eaque nos et aut peris doluptasi officim inciis dem et dolecep ediasperum quam, quaero delent et reheni nulla velicia"/>
          <p:cNvSpPr txBox="1"/>
          <p:nvPr/>
        </p:nvSpPr>
        <p:spPr>
          <a:xfrm>
            <a:off x="3405452" y="4791254"/>
            <a:ext cx="6049879" cy="10332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lnSpc>
                <a:spcPct val="120000"/>
              </a:lnSpc>
              <a:defRPr sz="1600">
                <a:solidFill>
                  <a:srgbClr val="F95254"/>
                </a:solidFill>
                <a:latin typeface="Geon Soft"/>
                <a:ea typeface="Geon Soft"/>
                <a:cs typeface="Geon Soft"/>
                <a:sym typeface="Geon Soft"/>
              </a:defRPr>
            </a:lvl1pPr>
          </a:lstStyle>
          <a:p>
            <a:pPr>
              <a:defRPr b="0"/>
            </a:pPr>
            <a:r>
              <a:rPr lang="it-IT" sz="5400" b="1" dirty="0"/>
              <a:t>www.fwamilano.org</a:t>
            </a:r>
            <a:endParaRPr sz="5400" b="1" dirty="0"/>
          </a:p>
        </p:txBody>
      </p:sp>
      <p:sp>
        <p:nvSpPr>
          <p:cNvPr id="2" name="Rettangolo 1"/>
          <p:cNvSpPr/>
          <p:nvPr/>
        </p:nvSpPr>
        <p:spPr>
          <a:xfrm>
            <a:off x="813768" y="1564432"/>
            <a:ext cx="11233248" cy="461665"/>
          </a:xfrm>
          <a:prstGeom prst="rect">
            <a:avLst/>
          </a:prstGeom>
        </p:spPr>
        <p:txBody>
          <a:bodyPr wrap="square">
            <a:spAutoFit/>
          </a:bodyPr>
          <a:lstStyle/>
          <a:p>
            <a:pPr marL="342900" lvl="8" indent="-342900" algn="l">
              <a:buFont typeface="Wingdings" panose="05000000000000000000" pitchFamily="2" charset="2"/>
              <a:buChar char="ü"/>
            </a:pPr>
            <a:endParaRPr lang="it-IT" b="0" dirty="0">
              <a:latin typeface="Geon Soft Light" pitchFamily="34" charset="0"/>
            </a:endParaRPr>
          </a:p>
        </p:txBody>
      </p:sp>
    </p:spTree>
    <p:extLst>
      <p:ext uri="{BB962C8B-B14F-4D97-AF65-F5344CB8AC3E}">
        <p14:creationId xmlns:p14="http://schemas.microsoft.com/office/powerpoint/2010/main" val="69190179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209</Words>
  <Application>Microsoft Office PowerPoint</Application>
  <PresentationFormat>Personalizzato</PresentationFormat>
  <Paragraphs>54</Paragraphs>
  <Slides>5</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5</vt:i4>
      </vt:variant>
    </vt:vector>
  </HeadingPairs>
  <TitlesOfParts>
    <vt:vector size="20" baseType="lpstr">
      <vt:lpstr>Arial</vt:lpstr>
      <vt:lpstr>Geon Soft</vt:lpstr>
      <vt:lpstr>Geon Soft Black</vt:lpstr>
      <vt:lpstr>Geon Soft Heavy</vt:lpstr>
      <vt:lpstr>Geon Soft Light</vt:lpstr>
      <vt:lpstr>Geon Soft Medium</vt:lpstr>
      <vt:lpstr>Helvetica Light</vt:lpstr>
      <vt:lpstr>Helvetica Neue</vt:lpstr>
      <vt:lpstr>Helvetica Neue Light</vt:lpstr>
      <vt:lpstr>Helvetica Neue Medium</vt:lpstr>
      <vt:lpstr>Helvetica Neue Thin</vt:lpstr>
      <vt:lpstr>Lato</vt:lpstr>
      <vt:lpstr>Roboto Black</vt:lpstr>
      <vt:lpstr>Wingdings</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user04</dc:creator>
  <cp:lastModifiedBy>Vincenza Cappelli</cp:lastModifiedBy>
  <cp:revision>147</cp:revision>
  <cp:lastPrinted>2020-07-07T15:07:30Z</cp:lastPrinted>
  <dcterms:modified xsi:type="dcterms:W3CDTF">2021-03-04T11:32:57Z</dcterms:modified>
</cp:coreProperties>
</file>