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40" r:id="rId11"/>
    <p:sldId id="339" r:id="rId12"/>
    <p:sldId id="341" r:id="rId13"/>
    <p:sldId id="31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72F4C"/>
    <a:srgbClr val="515254"/>
    <a:srgbClr val="ED253D"/>
    <a:srgbClr val="A5A6A9"/>
    <a:srgbClr val="E74E51"/>
    <a:srgbClr val="E72C2D"/>
    <a:srgbClr val="E73B49"/>
    <a:srgbClr val="E74957"/>
    <a:srgbClr val="E72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3" autoAdjust="0"/>
    <p:restoredTop sz="96187" autoAdjust="0"/>
  </p:normalViewPr>
  <p:slideViewPr>
    <p:cSldViewPr snapToObjects="1">
      <p:cViewPr varScale="1">
        <p:scale>
          <a:sx n="103" d="100"/>
          <a:sy n="103" d="100"/>
        </p:scale>
        <p:origin x="108" y="234"/>
      </p:cViewPr>
      <p:guideLst>
        <p:guide orient="horz" pos="417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16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osseddu\Desktop\SlideMilanoDonne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osseddu\Desktop\SlideMilanoDonn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osseddu\Desktop\SlideMilanoDonn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 dirty="0" err="1">
                <a:solidFill>
                  <a:srgbClr val="C00000"/>
                </a:solidFill>
                <a:latin typeface="News Gothic MT"/>
                <a:ea typeface="+mn-ea"/>
                <a:cs typeface="News Gothic MT"/>
              </a:defRPr>
            </a:pPr>
            <a:r>
              <a:rPr lang="en-US" sz="1400" b="1" kern="1200" dirty="0" err="1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Popolazione</a:t>
            </a:r>
            <a:r>
              <a:rPr lang="en-US" sz="1400" b="1" kern="120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 </a:t>
            </a:r>
            <a:r>
              <a:rPr lang="en-US" sz="1400" b="1" kern="1200" dirty="0" err="1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italiana</a:t>
            </a:r>
            <a:r>
              <a:rPr lang="en-US" sz="1400" b="1" kern="120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 e </a:t>
            </a:r>
            <a:r>
              <a:rPr lang="en-US" sz="1400" b="1" kern="1200" dirty="0" err="1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straniera</a:t>
            </a:r>
            <a:r>
              <a:rPr lang="en-US" sz="1400" b="1" kern="120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 </a:t>
            </a:r>
            <a:r>
              <a:rPr lang="en-US" sz="1400" b="1" kern="1200" dirty="0" err="1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residente</a:t>
            </a:r>
            <a:r>
              <a:rPr lang="en-US" sz="1400" b="1" kern="120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 </a:t>
            </a:r>
            <a:r>
              <a:rPr lang="en-US" sz="1400" b="1" kern="1200" dirty="0" err="1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nel</a:t>
            </a:r>
            <a:r>
              <a:rPr lang="en-US" sz="1400" b="1" kern="120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 </a:t>
            </a:r>
            <a:r>
              <a:rPr lang="en-US" sz="1400" b="1" kern="1200" dirty="0" err="1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comune</a:t>
            </a:r>
            <a:r>
              <a:rPr lang="en-US" sz="1400" b="1" kern="120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 di Milano per </a:t>
            </a:r>
            <a:r>
              <a:rPr lang="en-US" sz="1400" b="1" kern="1200" dirty="0" err="1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genere</a:t>
            </a:r>
            <a:r>
              <a:rPr lang="en-US" sz="1400" b="1" kern="120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 </a:t>
            </a:r>
            <a:r>
              <a:rPr lang="en-US" sz="1400" b="1" kern="1200" dirty="0" err="1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ed</a:t>
            </a:r>
            <a:r>
              <a:rPr lang="en-US" sz="1400" b="1" kern="120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 </a:t>
            </a:r>
            <a:r>
              <a:rPr lang="en-US" sz="1400" b="1" kern="1200" dirty="0" err="1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età</a:t>
            </a:r>
            <a:r>
              <a:rPr lang="en-US" sz="1400" b="1" kern="120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. Anno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spc="0" baseline="0" dirty="0" err="1">
              <a:solidFill>
                <a:srgbClr val="C00000"/>
              </a:solidFill>
              <a:latin typeface="News Gothic MT"/>
              <a:ea typeface="+mn-ea"/>
              <a:cs typeface="News Gothic MT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733877299431996"/>
          <c:y val="0.16650717703349283"/>
          <c:w val="0.83354740012237272"/>
          <c:h val="0.68652827487473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Piramide_età!$G$33</c:f>
              <c:strCache>
                <c:ptCount val="1"/>
                <c:pt idx="0">
                  <c:v>F-it</c:v>
                </c:pt>
              </c:strCache>
            </c:strRef>
          </c:tx>
          <c:spPr>
            <a:solidFill>
              <a:srgbClr val="C00000">
                <a:alpha val="42000"/>
              </a:srgbClr>
            </a:solidFill>
            <a:ln>
              <a:noFill/>
            </a:ln>
            <a:effectLst/>
          </c:spPr>
          <c:invertIfNegative val="0"/>
          <c:cat>
            <c:strRef>
              <c:f>Piramide_età!$F$34:$F$40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30-44</c:v>
                </c:pt>
                <c:pt idx="4">
                  <c:v>45-64</c:v>
                </c:pt>
                <c:pt idx="5">
                  <c:v>65-74</c:v>
                </c:pt>
                <c:pt idx="6">
                  <c:v>75 e +</c:v>
                </c:pt>
              </c:strCache>
            </c:strRef>
          </c:cat>
          <c:val>
            <c:numRef>
              <c:f>Piramide_età!$G$34:$G$40</c:f>
              <c:numCache>
                <c:formatCode>General</c:formatCode>
                <c:ptCount val="7"/>
                <c:pt idx="0">
                  <c:v>67</c:v>
                </c:pt>
                <c:pt idx="1">
                  <c:v>19</c:v>
                </c:pt>
                <c:pt idx="2">
                  <c:v>46</c:v>
                </c:pt>
                <c:pt idx="3">
                  <c:v>101</c:v>
                </c:pt>
                <c:pt idx="4">
                  <c:v>151</c:v>
                </c:pt>
                <c:pt idx="5">
                  <c:v>83</c:v>
                </c:pt>
                <c:pt idx="6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0E-4E8D-8178-ABF883C0415B}"/>
            </c:ext>
          </c:extLst>
        </c:ser>
        <c:ser>
          <c:idx val="1"/>
          <c:order val="1"/>
          <c:tx>
            <c:strRef>
              <c:f>Piramide_età!$H$33</c:f>
              <c:strCache>
                <c:ptCount val="1"/>
                <c:pt idx="0">
                  <c:v>F-str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Piramide_età!$F$34:$F$40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30-44</c:v>
                </c:pt>
                <c:pt idx="4">
                  <c:v>45-64</c:v>
                </c:pt>
                <c:pt idx="5">
                  <c:v>65-74</c:v>
                </c:pt>
                <c:pt idx="6">
                  <c:v>75 e +</c:v>
                </c:pt>
              </c:strCache>
            </c:strRef>
          </c:cat>
          <c:val>
            <c:numRef>
              <c:f>Piramide_età!$H$34:$H$40</c:f>
              <c:numCache>
                <c:formatCode>General</c:formatCode>
                <c:ptCount val="7"/>
                <c:pt idx="0">
                  <c:v>17</c:v>
                </c:pt>
                <c:pt idx="1">
                  <c:v>5</c:v>
                </c:pt>
                <c:pt idx="2">
                  <c:v>14</c:v>
                </c:pt>
                <c:pt idx="3">
                  <c:v>45</c:v>
                </c:pt>
                <c:pt idx="4">
                  <c:v>35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0E-4E8D-8178-ABF883C0415B}"/>
            </c:ext>
          </c:extLst>
        </c:ser>
        <c:ser>
          <c:idx val="2"/>
          <c:order val="2"/>
          <c:tx>
            <c:strRef>
              <c:f>Piramide_età!$I$33</c:f>
              <c:strCache>
                <c:ptCount val="1"/>
                <c:pt idx="0">
                  <c:v>M-it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Piramide_età!$F$34:$F$40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30-44</c:v>
                </c:pt>
                <c:pt idx="4">
                  <c:v>45-64</c:v>
                </c:pt>
                <c:pt idx="5">
                  <c:v>65-74</c:v>
                </c:pt>
                <c:pt idx="6">
                  <c:v>75 e +</c:v>
                </c:pt>
              </c:strCache>
            </c:strRef>
          </c:cat>
          <c:val>
            <c:numRef>
              <c:f>Piramide_età!$I$34:$I$40</c:f>
              <c:numCache>
                <c:formatCode>General</c:formatCode>
                <c:ptCount val="7"/>
                <c:pt idx="0">
                  <c:v>-68</c:v>
                </c:pt>
                <c:pt idx="1">
                  <c:v>-18</c:v>
                </c:pt>
                <c:pt idx="2">
                  <c:v>-46</c:v>
                </c:pt>
                <c:pt idx="3">
                  <c:v>-108</c:v>
                </c:pt>
                <c:pt idx="4">
                  <c:v>-141</c:v>
                </c:pt>
                <c:pt idx="5">
                  <c:v>-65</c:v>
                </c:pt>
                <c:pt idx="6">
                  <c:v>-61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0E-4E8D-8178-ABF883C0415B}"/>
            </c:ext>
          </c:extLst>
        </c:ser>
        <c:ser>
          <c:idx val="3"/>
          <c:order val="3"/>
          <c:tx>
            <c:strRef>
              <c:f>Piramide_età!$J$33</c:f>
              <c:strCache>
                <c:ptCount val="1"/>
                <c:pt idx="0">
                  <c:v>M-str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Piramide_età!$F$34:$F$40</c:f>
              <c:strCache>
                <c:ptCount val="7"/>
                <c:pt idx="0">
                  <c:v>0-14</c:v>
                </c:pt>
                <c:pt idx="1">
                  <c:v>15-19</c:v>
                </c:pt>
                <c:pt idx="2">
                  <c:v>20-29</c:v>
                </c:pt>
                <c:pt idx="3">
                  <c:v>30-44</c:v>
                </c:pt>
                <c:pt idx="4">
                  <c:v>45-64</c:v>
                </c:pt>
                <c:pt idx="5">
                  <c:v>65-74</c:v>
                </c:pt>
                <c:pt idx="6">
                  <c:v>75 e +</c:v>
                </c:pt>
              </c:strCache>
            </c:strRef>
          </c:cat>
          <c:val>
            <c:numRef>
              <c:f>Piramide_età!$J$34:$J$40</c:f>
              <c:numCache>
                <c:formatCode>General</c:formatCode>
                <c:ptCount val="7"/>
                <c:pt idx="0">
                  <c:v>-22</c:v>
                </c:pt>
                <c:pt idx="1">
                  <c:v>-9</c:v>
                </c:pt>
                <c:pt idx="2">
                  <c:v>-17</c:v>
                </c:pt>
                <c:pt idx="3">
                  <c:v>-38</c:v>
                </c:pt>
                <c:pt idx="4">
                  <c:v>-28</c:v>
                </c:pt>
                <c:pt idx="5">
                  <c:v>-3</c:v>
                </c:pt>
                <c:pt idx="6">
                  <c:v>-1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0E-4E8D-8178-ABF883C04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477993904"/>
        <c:axId val="1477994448"/>
      </c:barChart>
      <c:catAx>
        <c:axId val="1477993904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7994448"/>
        <c:crosses val="autoZero"/>
        <c:auto val="1"/>
        <c:lblAlgn val="ctr"/>
        <c:lblOffset val="100"/>
        <c:noMultiLvlLbl val="0"/>
      </c:catAx>
      <c:valAx>
        <c:axId val="147799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799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C00000"/>
                </a:solidFill>
                <a:latin typeface="News Gothic MT"/>
              </a:rPr>
              <a:t>Occupati </a:t>
            </a:r>
            <a:r>
              <a:rPr lang="it-IT" b="1" dirty="0">
                <a:solidFill>
                  <a:srgbClr val="7F7F7F"/>
                </a:solidFill>
                <a:latin typeface="News Gothic MT"/>
              </a:rPr>
              <a:t>residenti nel comune di Milano per </a:t>
            </a:r>
            <a:r>
              <a:rPr lang="it-IT" b="1" dirty="0">
                <a:solidFill>
                  <a:srgbClr val="C00000"/>
                </a:solidFill>
                <a:latin typeface="News Gothic MT"/>
              </a:rPr>
              <a:t>genere</a:t>
            </a:r>
            <a:r>
              <a:rPr lang="it-IT" b="1" dirty="0">
                <a:solidFill>
                  <a:srgbClr val="7F7F7F"/>
                </a:solidFill>
                <a:latin typeface="News Gothic MT"/>
              </a:rPr>
              <a:t>, </a:t>
            </a:r>
            <a:r>
              <a:rPr lang="it-IT" b="1" dirty="0">
                <a:solidFill>
                  <a:srgbClr val="C00000"/>
                </a:solidFill>
                <a:latin typeface="News Gothic MT"/>
              </a:rPr>
              <a:t>livello di istruzione</a:t>
            </a:r>
            <a:r>
              <a:rPr lang="it-IT" b="1" dirty="0">
                <a:solidFill>
                  <a:srgbClr val="7F7F7F"/>
                </a:solidFill>
                <a:latin typeface="News Gothic MT"/>
              </a:rPr>
              <a:t> ed </a:t>
            </a:r>
            <a:r>
              <a:rPr lang="it-IT" b="1" dirty="0">
                <a:solidFill>
                  <a:srgbClr val="C00000"/>
                </a:solidFill>
                <a:latin typeface="News Gothic MT"/>
              </a:rPr>
              <a:t>età</a:t>
            </a:r>
            <a:r>
              <a:rPr lang="it-IT" b="1" dirty="0">
                <a:solidFill>
                  <a:srgbClr val="7F7F7F"/>
                </a:solidFill>
                <a:latin typeface="News Gothic MT"/>
              </a:rPr>
              <a:t>. Anno 2014 </a:t>
            </a:r>
          </a:p>
        </c:rich>
      </c:tx>
      <c:layout>
        <c:manualLayout>
          <c:xMode val="edge"/>
          <c:yMode val="edge"/>
          <c:x val="9.8868882838905645E-2"/>
          <c:y val="1.6202331655860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7F7F7F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9141260233164686E-2"/>
          <c:y val="0.11774600231321027"/>
          <c:w val="0.94289589367023763"/>
          <c:h val="0.66670174560636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'[SlideMilanoDonne.xlsx]10_IstruzioneOccupati'!$H$19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7339064273499936E-2"/>
                  <c:y val="-9.2413566951342323E-3"/>
                </c:manualLayout>
              </c:layout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AE4-469A-B037-E9C83EB005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546562409445918E-2"/>
                  <c:y val="-3.355272353251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E4-469A-B037-E9C83EB005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0910723550762538E-2"/>
                  <c:y val="4.32532585985069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E4-469A-B037-E9C83EB005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rgbClr val="C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'[SlideMilanoDonne.xlsx]10_IstruzioneOccupati'!$F$20:$G$28</c:f>
              <c:multiLvlStrCache>
                <c:ptCount val="9"/>
                <c:lvl>
                  <c:pt idx="0">
                    <c:v>primaria</c:v>
                  </c:pt>
                  <c:pt idx="1">
                    <c:v>secondaria</c:v>
                  </c:pt>
                  <c:pt idx="2">
                    <c:v>terziaria</c:v>
                  </c:pt>
                  <c:pt idx="3">
                    <c:v>primaria</c:v>
                  </c:pt>
                  <c:pt idx="4">
                    <c:v>secondaria</c:v>
                  </c:pt>
                  <c:pt idx="5">
                    <c:v>terziaria</c:v>
                  </c:pt>
                  <c:pt idx="6">
                    <c:v>primaria</c:v>
                  </c:pt>
                  <c:pt idx="7">
                    <c:v>secondaria</c:v>
                  </c:pt>
                  <c:pt idx="8">
                    <c:v>terziaria</c:v>
                  </c:pt>
                </c:lvl>
                <c:lvl>
                  <c:pt idx="0">
                    <c:v>20-29</c:v>
                  </c:pt>
                  <c:pt idx="3">
                    <c:v>30-44</c:v>
                  </c:pt>
                  <c:pt idx="6">
                    <c:v>45-64</c:v>
                  </c:pt>
                </c:lvl>
              </c:multiLvlStrCache>
            </c:multiLvlStrRef>
          </c:cat>
          <c:val>
            <c:numRef>
              <c:f>'[SlideMilanoDonne.xlsx]10_IstruzioneOccupati'!$H$20:$H$28</c:f>
              <c:numCache>
                <c:formatCode>General</c:formatCode>
                <c:ptCount val="9"/>
                <c:pt idx="0">
                  <c:v>20.6</c:v>
                </c:pt>
                <c:pt idx="1">
                  <c:v>34.5</c:v>
                </c:pt>
                <c:pt idx="2">
                  <c:v>44.9</c:v>
                </c:pt>
                <c:pt idx="3">
                  <c:v>16.8</c:v>
                </c:pt>
                <c:pt idx="4" formatCode="0.0">
                  <c:v>38</c:v>
                </c:pt>
                <c:pt idx="5">
                  <c:v>45.2</c:v>
                </c:pt>
                <c:pt idx="6">
                  <c:v>21.7</c:v>
                </c:pt>
                <c:pt idx="7">
                  <c:v>47.6</c:v>
                </c:pt>
                <c:pt idx="8">
                  <c:v>30.7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4C-488A-B85E-BB4955C2E1C9}"/>
            </c:ext>
          </c:extLst>
        </c:ser>
        <c:ser>
          <c:idx val="1"/>
          <c:order val="1"/>
          <c:tx>
            <c:strRef>
              <c:f>'[SlideMilanoDonne.xlsx]10_IstruzioneOccupati'!$I$19</c:f>
              <c:strCache>
                <c:ptCount val="1"/>
                <c:pt idx="0">
                  <c:v> 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'[SlideMilanoDonne.xlsx]10_IstruzioneOccupati'!$F$20:$G$28</c:f>
              <c:multiLvlStrCache>
                <c:ptCount val="9"/>
                <c:lvl>
                  <c:pt idx="0">
                    <c:v>primaria</c:v>
                  </c:pt>
                  <c:pt idx="1">
                    <c:v>secondaria</c:v>
                  </c:pt>
                  <c:pt idx="2">
                    <c:v>terziaria</c:v>
                  </c:pt>
                  <c:pt idx="3">
                    <c:v>primaria</c:v>
                  </c:pt>
                  <c:pt idx="4">
                    <c:v>secondaria</c:v>
                  </c:pt>
                  <c:pt idx="5">
                    <c:v>terziaria</c:v>
                  </c:pt>
                  <c:pt idx="6">
                    <c:v>primaria</c:v>
                  </c:pt>
                  <c:pt idx="7">
                    <c:v>secondaria</c:v>
                  </c:pt>
                  <c:pt idx="8">
                    <c:v>terziaria</c:v>
                  </c:pt>
                </c:lvl>
                <c:lvl>
                  <c:pt idx="0">
                    <c:v>20-29</c:v>
                  </c:pt>
                  <c:pt idx="3">
                    <c:v>30-44</c:v>
                  </c:pt>
                  <c:pt idx="6">
                    <c:v>45-64</c:v>
                  </c:pt>
                </c:lvl>
              </c:multiLvlStrCache>
            </c:multiLvlStrRef>
          </c:cat>
          <c:val>
            <c:numRef>
              <c:f>'[SlideMilanoDonne.xlsx]10_IstruzioneOccupati'!$I$20:$I$28</c:f>
              <c:numCache>
                <c:formatCode>0.0</c:formatCode>
                <c:ptCount val="9"/>
                <c:pt idx="0" formatCode="General">
                  <c:v>33.299999999999997</c:v>
                </c:pt>
                <c:pt idx="1">
                  <c:v>46</c:v>
                </c:pt>
                <c:pt idx="2" formatCode="General">
                  <c:v>20.8</c:v>
                </c:pt>
                <c:pt idx="3" formatCode="General">
                  <c:v>19.5</c:v>
                </c:pt>
                <c:pt idx="4" formatCode="General">
                  <c:v>34.4</c:v>
                </c:pt>
                <c:pt idx="5" formatCode="General">
                  <c:v>46.1</c:v>
                </c:pt>
                <c:pt idx="6" formatCode="General">
                  <c:v>23.1</c:v>
                </c:pt>
                <c:pt idx="7" formatCode="General">
                  <c:v>45.1</c:v>
                </c:pt>
                <c:pt idx="8" formatCode="General">
                  <c:v>31.8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4C-488A-B85E-BB4955C2E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7"/>
        <c:axId val="1481279088"/>
        <c:axId val="1481275280"/>
      </c:barChart>
      <c:catAx>
        <c:axId val="148127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1275280"/>
        <c:crosses val="autoZero"/>
        <c:auto val="0"/>
        <c:lblAlgn val="ctr"/>
        <c:lblOffset val="100"/>
        <c:noMultiLvlLbl val="0"/>
      </c:catAx>
      <c:valAx>
        <c:axId val="148127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127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kern="1200" spc="0" baseline="0" dirty="0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Popolazione</a:t>
            </a:r>
            <a:r>
              <a:rPr lang="it-IT" dirty="0">
                <a:solidFill>
                  <a:srgbClr val="7F7F7F"/>
                </a:solidFill>
              </a:rPr>
              <a:t> </a:t>
            </a:r>
            <a:r>
              <a:rPr lang="it-IT" sz="1400" b="1" i="0" u="none" strike="noStrike" kern="1200" spc="0" baseline="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residente nel comune di Milano per </a:t>
            </a:r>
            <a:r>
              <a:rPr lang="it-IT" sz="1400" b="1" i="0" u="none" strike="noStrike" kern="1200" spc="0" baseline="0" dirty="0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genere</a:t>
            </a:r>
            <a:r>
              <a:rPr lang="it-IT" sz="1400" b="1" i="0" u="none" strike="noStrike" kern="1200" spc="0" baseline="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, </a:t>
            </a:r>
            <a:r>
              <a:rPr lang="it-IT" sz="1400" b="1" i="0" u="none" strike="noStrike" kern="1200" spc="0" baseline="0" dirty="0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livello di istruzione </a:t>
            </a:r>
            <a:r>
              <a:rPr lang="it-IT" sz="1400" b="1" i="0" u="none" strike="noStrike" kern="1200" spc="0" baseline="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ed </a:t>
            </a:r>
            <a:r>
              <a:rPr lang="it-IT" sz="1400" b="1" i="0" u="none" strike="noStrike" kern="1200" spc="0" baseline="0" dirty="0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età</a:t>
            </a:r>
            <a:r>
              <a:rPr lang="it-IT" sz="1400" b="1" i="0" u="none" strike="noStrike" kern="1200" spc="0" baseline="0" dirty="0">
                <a:solidFill>
                  <a:srgbClr val="7F7F7F"/>
                </a:solidFill>
                <a:latin typeface="News Gothic MT"/>
                <a:ea typeface="+mn-ea"/>
                <a:cs typeface="News Gothic MT"/>
              </a:rPr>
              <a:t> (%). Anno 2014 </a:t>
            </a:r>
          </a:p>
        </c:rich>
      </c:tx>
      <c:layout>
        <c:manualLayout>
          <c:xMode val="edge"/>
          <c:yMode val="edge"/>
          <c:x val="0.102530700288429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7F7F7F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9141260233164686E-2"/>
          <c:y val="0.11774600231321027"/>
          <c:w val="0.94289589367023763"/>
          <c:h val="0.66670174560636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Istruzione!$I$40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5723608245885006E-2"/>
                  <c:y val="-5.0142719624367046E-2"/>
                </c:manualLayout>
              </c:layout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90C-4EB4-8581-F0435DE41C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rgbClr val="C00000"/>
                      </a:solidFill>
                      <a:round/>
                    </a:ln>
                    <a:effectLst>
                      <a:glow>
                        <a:srgbClr val="C00000"/>
                      </a:glow>
                    </a:effectLst>
                  </c:spPr>
                </c15:leaderLines>
              </c:ext>
            </c:extLst>
          </c:dLbls>
          <c:cat>
            <c:multiLvlStrRef>
              <c:f>Istruzione!$G$41:$H$49</c:f>
              <c:multiLvlStrCache>
                <c:ptCount val="9"/>
                <c:lvl>
                  <c:pt idx="0">
                    <c:v>primaria</c:v>
                  </c:pt>
                  <c:pt idx="1">
                    <c:v>secondaria</c:v>
                  </c:pt>
                  <c:pt idx="2">
                    <c:v>terziaria</c:v>
                  </c:pt>
                  <c:pt idx="3">
                    <c:v>primaria</c:v>
                  </c:pt>
                  <c:pt idx="4">
                    <c:v>secondaria</c:v>
                  </c:pt>
                  <c:pt idx="5">
                    <c:v>terziaria</c:v>
                  </c:pt>
                  <c:pt idx="6">
                    <c:v>primaria</c:v>
                  </c:pt>
                  <c:pt idx="7">
                    <c:v>secondaria</c:v>
                  </c:pt>
                  <c:pt idx="8">
                    <c:v>terziaria</c:v>
                  </c:pt>
                </c:lvl>
                <c:lvl>
                  <c:pt idx="0">
                    <c:v>20-29</c:v>
                  </c:pt>
                  <c:pt idx="3">
                    <c:v>30-44</c:v>
                  </c:pt>
                  <c:pt idx="6">
                    <c:v>45-64</c:v>
                  </c:pt>
                </c:lvl>
              </c:multiLvlStrCache>
            </c:multiLvlStrRef>
          </c:cat>
          <c:val>
            <c:numRef>
              <c:f>Istruzione!$I$41:$I$49</c:f>
              <c:numCache>
                <c:formatCode>General</c:formatCode>
                <c:ptCount val="9"/>
                <c:pt idx="0">
                  <c:v>15.2</c:v>
                </c:pt>
                <c:pt idx="1">
                  <c:v>48.5</c:v>
                </c:pt>
                <c:pt idx="2">
                  <c:v>36.4</c:v>
                </c:pt>
                <c:pt idx="3">
                  <c:v>17.3</c:v>
                </c:pt>
                <c:pt idx="4">
                  <c:v>39.200000000000003</c:v>
                </c:pt>
                <c:pt idx="5">
                  <c:v>43.6</c:v>
                </c:pt>
                <c:pt idx="6">
                  <c:v>28.6</c:v>
                </c:pt>
                <c:pt idx="7">
                  <c:v>46.5</c:v>
                </c:pt>
                <c:pt idx="8">
                  <c:v>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0C-4EB4-8581-F0435DE41C22}"/>
            </c:ext>
          </c:extLst>
        </c:ser>
        <c:ser>
          <c:idx val="1"/>
          <c:order val="1"/>
          <c:tx>
            <c:strRef>
              <c:f>Istruzione!$J$40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Istruzione!$G$41:$H$49</c:f>
              <c:multiLvlStrCache>
                <c:ptCount val="9"/>
                <c:lvl>
                  <c:pt idx="0">
                    <c:v>primaria</c:v>
                  </c:pt>
                  <c:pt idx="1">
                    <c:v>secondaria</c:v>
                  </c:pt>
                  <c:pt idx="2">
                    <c:v>terziaria</c:v>
                  </c:pt>
                  <c:pt idx="3">
                    <c:v>primaria</c:v>
                  </c:pt>
                  <c:pt idx="4">
                    <c:v>secondaria</c:v>
                  </c:pt>
                  <c:pt idx="5">
                    <c:v>terziaria</c:v>
                  </c:pt>
                  <c:pt idx="6">
                    <c:v>primaria</c:v>
                  </c:pt>
                  <c:pt idx="7">
                    <c:v>secondaria</c:v>
                  </c:pt>
                  <c:pt idx="8">
                    <c:v>terziaria</c:v>
                  </c:pt>
                </c:lvl>
                <c:lvl>
                  <c:pt idx="0">
                    <c:v>20-29</c:v>
                  </c:pt>
                  <c:pt idx="3">
                    <c:v>30-44</c:v>
                  </c:pt>
                  <c:pt idx="6">
                    <c:v>45-64</c:v>
                  </c:pt>
                </c:lvl>
              </c:multiLvlStrCache>
            </c:multiLvlStrRef>
          </c:cat>
          <c:val>
            <c:numRef>
              <c:f>Istruzione!$J$41:$J$49</c:f>
              <c:numCache>
                <c:formatCode>General</c:formatCode>
                <c:ptCount val="9"/>
                <c:pt idx="0" formatCode="0.0">
                  <c:v>28</c:v>
                </c:pt>
                <c:pt idx="1">
                  <c:v>51.2</c:v>
                </c:pt>
                <c:pt idx="2">
                  <c:v>20.8</c:v>
                </c:pt>
                <c:pt idx="3" formatCode="0.0">
                  <c:v>22.8</c:v>
                </c:pt>
                <c:pt idx="4">
                  <c:v>33.4</c:v>
                </c:pt>
                <c:pt idx="5">
                  <c:v>43.8</c:v>
                </c:pt>
                <c:pt idx="6" formatCode="0.0">
                  <c:v>27.8</c:v>
                </c:pt>
                <c:pt idx="7">
                  <c:v>43.3</c:v>
                </c:pt>
                <c:pt idx="8">
                  <c:v>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0C-4EB4-8581-F0435DE41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1480496304"/>
        <c:axId val="1480501744"/>
      </c:barChart>
      <c:catAx>
        <c:axId val="14804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501744"/>
        <c:crosses val="autoZero"/>
        <c:auto val="0"/>
        <c:lblAlgn val="ctr"/>
        <c:lblOffset val="100"/>
        <c:noMultiLvlLbl val="0"/>
      </c:catAx>
      <c:valAx>
        <c:axId val="148050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49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it-IT" sz="1400" b="1" i="0" u="none" strike="noStrike" kern="1200" spc="0" baseline="0">
                <a:solidFill>
                  <a:srgbClr val="C00000"/>
                </a:solidFill>
                <a:latin typeface="News Gothic MT"/>
                <a:ea typeface="+mn-ea"/>
                <a:cs typeface="News Gothic MT"/>
              </a:defRPr>
            </a:pPr>
            <a:r>
              <a:rPr lang="it-IT" sz="14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ea typeface="+mn-ea"/>
                <a:cs typeface="News Gothic MT"/>
              </a:rPr>
              <a:t>Tasso di </a:t>
            </a:r>
            <a:r>
              <a:rPr lang="it-IT" sz="1400" b="1" i="0" u="none" strike="noStrike" kern="1200" spc="0" baseline="0" dirty="0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attività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it-IT" sz="1400" b="1" i="0" u="none" strike="noStrike" kern="1200" spc="0" baseline="0">
              <a:solidFill>
                <a:srgbClr val="C00000"/>
              </a:solidFill>
              <a:latin typeface="News Gothic MT"/>
              <a:ea typeface="+mn-ea"/>
              <a:cs typeface="News Gothic MT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attività!$B$2</c:f>
              <c:strCache>
                <c:ptCount val="1"/>
                <c:pt idx="0">
                  <c:v>Tasso di attività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25-48FB-9EBD-D26849AB0DF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25-48FB-9EBD-D26849AB0DF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25-48FB-9EBD-D26849AB0D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attività!$A$3:$A$5</c:f>
              <c:strCache>
                <c:ptCount val="3"/>
                <c:pt idx="0">
                  <c:v>Milano</c:v>
                </c:pt>
                <c:pt idx="1">
                  <c:v>EU 15</c:v>
                </c:pt>
                <c:pt idx="2">
                  <c:v>Italia</c:v>
                </c:pt>
              </c:strCache>
            </c:strRef>
          </c:cat>
          <c:val>
            <c:numRef>
              <c:f>attività!$B$3:$B$5</c:f>
              <c:numCache>
                <c:formatCode>General</c:formatCode>
                <c:ptCount val="3"/>
                <c:pt idx="0">
                  <c:v>73.8</c:v>
                </c:pt>
                <c:pt idx="1">
                  <c:v>71.7</c:v>
                </c:pt>
                <c:pt idx="2">
                  <c:v>58.1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25-48FB-9EBD-D26849AB0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480499568"/>
        <c:axId val="1480502288"/>
      </c:barChart>
      <c:catAx>
        <c:axId val="1480499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502288"/>
        <c:crosses val="autoZero"/>
        <c:auto val="1"/>
        <c:lblAlgn val="ctr"/>
        <c:lblOffset val="100"/>
        <c:noMultiLvlLbl val="0"/>
      </c:catAx>
      <c:valAx>
        <c:axId val="14805022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49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it-IT" sz="1400" b="1" i="0" u="none" strike="noStrike" kern="1200" spc="0" baseline="0">
                <a:solidFill>
                  <a:srgbClr val="C00000"/>
                </a:solidFill>
                <a:latin typeface="News Gothic MT"/>
                <a:ea typeface="+mn-ea"/>
                <a:cs typeface="News Gothic MT"/>
              </a:defRPr>
            </a:pPr>
            <a:r>
              <a:rPr lang="it-IT" sz="14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ea typeface="+mn-ea"/>
                <a:cs typeface="News Gothic MT"/>
              </a:rPr>
              <a:t>Tasso di </a:t>
            </a:r>
            <a:r>
              <a:rPr lang="it-IT" sz="1400" b="1" i="0" u="none" strike="noStrike" kern="1200" spc="0" baseline="0" dirty="0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occupazione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it-IT" sz="1400" b="1" i="0" u="none" strike="noStrike" kern="1200" spc="0" baseline="0">
              <a:solidFill>
                <a:srgbClr val="C00000"/>
              </a:solidFill>
              <a:latin typeface="News Gothic MT"/>
              <a:ea typeface="+mn-ea"/>
              <a:cs typeface="News Gothic MT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attività!$C$2</c:f>
              <c:strCache>
                <c:ptCount val="1"/>
                <c:pt idx="0">
                  <c:v>Tasso di occupazione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E7-4474-9699-691F446962D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E7-4474-9699-691F446962D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E7-4474-9699-691F446962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attività!$A$3:$A$5</c:f>
              <c:strCache>
                <c:ptCount val="3"/>
                <c:pt idx="0">
                  <c:v>Milano</c:v>
                </c:pt>
                <c:pt idx="1">
                  <c:v>EU 15</c:v>
                </c:pt>
                <c:pt idx="2">
                  <c:v>Italia</c:v>
                </c:pt>
              </c:strCache>
            </c:strRef>
          </c:cat>
          <c:val>
            <c:numRef>
              <c:f>attività!$C$3:$C$5</c:f>
              <c:numCache>
                <c:formatCode>General</c:formatCode>
                <c:ptCount val="3"/>
                <c:pt idx="0">
                  <c:v>68.3</c:v>
                </c:pt>
                <c:pt idx="1">
                  <c:v>64.3</c:v>
                </c:pt>
                <c:pt idx="2">
                  <c:v>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E7-4474-9699-691F44696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480495216"/>
        <c:axId val="1480495760"/>
      </c:barChart>
      <c:catAx>
        <c:axId val="1480495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495760"/>
        <c:crosses val="autoZero"/>
        <c:auto val="1"/>
        <c:lblAlgn val="ctr"/>
        <c:lblOffset val="100"/>
        <c:noMultiLvlLbl val="0"/>
      </c:catAx>
      <c:valAx>
        <c:axId val="14804957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49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it-IT" sz="1400" b="1" i="0" u="none" strike="noStrike" kern="1200" spc="0" baseline="0">
                <a:solidFill>
                  <a:srgbClr val="C00000"/>
                </a:solidFill>
                <a:latin typeface="News Gothic MT"/>
                <a:ea typeface="+mn-ea"/>
                <a:cs typeface="News Gothic MT"/>
              </a:defRPr>
            </a:pPr>
            <a:r>
              <a:rPr lang="it-IT" sz="14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ea typeface="+mn-ea"/>
                <a:cs typeface="News Gothic MT"/>
              </a:rPr>
              <a:t>Tasso di </a:t>
            </a:r>
            <a:r>
              <a:rPr lang="it-IT" sz="1400" b="1" i="0" u="none" strike="noStrike" kern="1200" spc="0" baseline="0" dirty="0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disoccupazione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it-IT" sz="1400" b="1" i="0" u="none" strike="noStrike" kern="1200" spc="0" baseline="0">
              <a:solidFill>
                <a:srgbClr val="C00000"/>
              </a:solidFill>
              <a:latin typeface="News Gothic MT"/>
              <a:ea typeface="+mn-ea"/>
              <a:cs typeface="News Gothic MT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attività!$D$2</c:f>
              <c:strCache>
                <c:ptCount val="1"/>
                <c:pt idx="0">
                  <c:v>% Disoccupate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A2-4463-8B73-5C61BC19399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A2-4463-8B73-5C61BC19399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A2-4463-8B73-5C61BC1939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attività!$A$3:$A$5</c:f>
              <c:strCache>
                <c:ptCount val="3"/>
                <c:pt idx="0">
                  <c:v>Milano</c:v>
                </c:pt>
                <c:pt idx="1">
                  <c:v>EU 15</c:v>
                </c:pt>
                <c:pt idx="2">
                  <c:v>Italia</c:v>
                </c:pt>
              </c:strCache>
            </c:strRef>
          </c:cat>
          <c:val>
            <c:numRef>
              <c:f>attività!$D$3:$D$5</c:f>
              <c:numCache>
                <c:formatCode>General</c:formatCode>
                <c:ptCount val="3"/>
                <c:pt idx="0">
                  <c:v>5.5</c:v>
                </c:pt>
                <c:pt idx="1">
                  <c:v>7.4</c:v>
                </c:pt>
                <c:pt idx="2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A2-4463-8B73-5C61BC193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480497936"/>
        <c:axId val="1480498480"/>
      </c:barChart>
      <c:catAx>
        <c:axId val="1480497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498480"/>
        <c:crosses val="autoZero"/>
        <c:auto val="1"/>
        <c:lblAlgn val="ctr"/>
        <c:lblOffset val="100"/>
        <c:noMultiLvlLbl val="0"/>
      </c:catAx>
      <c:valAx>
        <c:axId val="14804984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49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it-IT" sz="1400" b="1" i="0" u="none" strike="noStrike" kern="1200" spc="0" baseline="0">
                <a:solidFill>
                  <a:srgbClr val="C00000"/>
                </a:solidFill>
                <a:latin typeface="News Gothic MT"/>
                <a:ea typeface="+mn-ea"/>
                <a:cs typeface="News Gothic MT"/>
              </a:defRPr>
            </a:pPr>
            <a:r>
              <a:rPr lang="it-IT" sz="14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ea typeface="+mn-ea"/>
                <a:cs typeface="News Gothic MT"/>
              </a:rPr>
              <a:t>Tasso di </a:t>
            </a:r>
            <a:r>
              <a:rPr lang="it-IT" sz="1400" b="1" i="0" u="none" strike="noStrike" kern="1200" spc="0" baseline="0" dirty="0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inattività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it-IT" sz="1400" b="1" i="0" u="none" strike="noStrike" kern="1200" spc="0" baseline="0">
              <a:solidFill>
                <a:srgbClr val="C00000"/>
              </a:solidFill>
              <a:latin typeface="News Gothic MT"/>
              <a:ea typeface="+mn-ea"/>
              <a:cs typeface="News Gothic MT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attività!$E$2</c:f>
              <c:strCache>
                <c:ptCount val="1"/>
                <c:pt idx="0">
                  <c:v>Tassi inattività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0F-4718-AE12-23F71F95774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0F-4718-AE12-23F71F95774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0F-4718-AE12-23F71F9577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attività!$A$3:$A$5</c:f>
              <c:strCache>
                <c:ptCount val="3"/>
                <c:pt idx="0">
                  <c:v>Milano</c:v>
                </c:pt>
                <c:pt idx="1">
                  <c:v>EU 15</c:v>
                </c:pt>
                <c:pt idx="2">
                  <c:v>Italia</c:v>
                </c:pt>
              </c:strCache>
            </c:strRef>
          </c:cat>
          <c:val>
            <c:numRef>
              <c:f>attività!$E$3:$E$5</c:f>
              <c:numCache>
                <c:formatCode>General</c:formatCode>
                <c:ptCount val="3"/>
                <c:pt idx="0">
                  <c:v>26.2</c:v>
                </c:pt>
                <c:pt idx="1">
                  <c:v>28.3</c:v>
                </c:pt>
                <c:pt idx="2">
                  <c:v>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A0F-4718-AE12-23F71F957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480324240"/>
        <c:axId val="1480330224"/>
      </c:barChart>
      <c:catAx>
        <c:axId val="1480324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330224"/>
        <c:crosses val="autoZero"/>
        <c:auto val="1"/>
        <c:lblAlgn val="ctr"/>
        <c:lblOffset val="100"/>
        <c:noMultiLvlLbl val="0"/>
      </c:catAx>
      <c:valAx>
        <c:axId val="14803302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32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7F7F7F"/>
                </a:solidFill>
                <a:latin typeface="News Gothic MT"/>
              </a:rPr>
              <a:t>Tasso di </a:t>
            </a:r>
            <a:r>
              <a:rPr lang="it-IT" sz="1400" b="1" i="0" u="none" strike="noStrike" kern="1200" spc="0" baseline="0" dirty="0">
                <a:solidFill>
                  <a:srgbClr val="C00000"/>
                </a:solidFill>
                <a:latin typeface="News Gothic MT"/>
                <a:ea typeface="+mn-ea"/>
                <a:cs typeface="News Gothic MT"/>
              </a:rPr>
              <a:t>occupazione</a:t>
            </a:r>
            <a:r>
              <a:rPr lang="it-IT" b="1" dirty="0">
                <a:solidFill>
                  <a:srgbClr val="C00000"/>
                </a:solidFill>
                <a:latin typeface="News Gothic MT"/>
              </a:rPr>
              <a:t> femminile </a:t>
            </a:r>
            <a:r>
              <a:rPr lang="it-IT" b="1" dirty="0">
                <a:solidFill>
                  <a:srgbClr val="7F7F7F"/>
                </a:solidFill>
                <a:latin typeface="News Gothic MT"/>
              </a:rPr>
              <a:t>20-64 anni. Anno 2011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7F7F7F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'confronto città'!$C$20</c:f>
              <c:strCache>
                <c:ptCount val="1"/>
                <c:pt idx="0">
                  <c:v>Tasso di occupazione femminile 20-64 anni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61-402F-A419-DAD5D3BBF98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>
                  <a:alpha val="62000"/>
                </a:srgbClr>
              </a:solidFill>
              <a:ln>
                <a:solidFill>
                  <a:srgbClr val="C00000">
                    <a:alpha val="49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61-402F-A419-DAD5D3BBF987}"/>
              </c:ext>
            </c:extLst>
          </c:dPt>
          <c:dLbls>
            <c:dLbl>
              <c:idx val="5"/>
              <c:layout>
                <c:manualLayout>
                  <c:x val="2.5363276089826977E-3"/>
                  <c:y val="1.2345536395655749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61-402F-A419-DAD5D3BBF9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'confronto città'!$B$21:$B$31</c:f>
              <c:strCache>
                <c:ptCount val="11"/>
                <c:pt idx="0">
                  <c:v>Helsinki</c:v>
                </c:pt>
                <c:pt idx="1">
                  <c:v>Parigi</c:v>
                </c:pt>
                <c:pt idx="2">
                  <c:v>Copenaghen</c:v>
                </c:pt>
                <c:pt idx="3">
                  <c:v>Berlino</c:v>
                </c:pt>
                <c:pt idx="4">
                  <c:v>Dublino</c:v>
                </c:pt>
                <c:pt idx="5">
                  <c:v>Milano</c:v>
                </c:pt>
                <c:pt idx="6">
                  <c:v>Lugano</c:v>
                </c:pt>
                <c:pt idx="7">
                  <c:v>Madrid</c:v>
                </c:pt>
                <c:pt idx="8">
                  <c:v>Londra</c:v>
                </c:pt>
                <c:pt idx="9">
                  <c:v>Roma</c:v>
                </c:pt>
                <c:pt idx="10">
                  <c:v>Bruxelles</c:v>
                </c:pt>
              </c:strCache>
            </c:strRef>
          </c:cat>
          <c:val>
            <c:numRef>
              <c:f>'confronto città'!$C$21:$C$31</c:f>
              <c:numCache>
                <c:formatCode>General</c:formatCode>
                <c:ptCount val="11"/>
                <c:pt idx="0">
                  <c:v>74.8</c:v>
                </c:pt>
                <c:pt idx="1">
                  <c:v>69.900000000000006</c:v>
                </c:pt>
                <c:pt idx="2">
                  <c:v>69.5</c:v>
                </c:pt>
                <c:pt idx="3">
                  <c:v>67.5</c:v>
                </c:pt>
                <c:pt idx="4">
                  <c:v>62.9</c:v>
                </c:pt>
                <c:pt idx="5">
                  <c:v>62.7</c:v>
                </c:pt>
                <c:pt idx="6">
                  <c:v>62.5</c:v>
                </c:pt>
                <c:pt idx="7">
                  <c:v>61.7</c:v>
                </c:pt>
                <c:pt idx="8">
                  <c:v>60.4</c:v>
                </c:pt>
                <c:pt idx="9">
                  <c:v>57.9</c:v>
                </c:pt>
                <c:pt idx="10">
                  <c:v>46.7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61-402F-A419-DAD5D3BBF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480324784"/>
        <c:axId val="1480325872"/>
      </c:barChart>
      <c:catAx>
        <c:axId val="1480324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325872"/>
        <c:crosses val="autoZero"/>
        <c:auto val="1"/>
        <c:lblAlgn val="ctr"/>
        <c:lblOffset val="100"/>
        <c:noMultiLvlLbl val="0"/>
      </c:catAx>
      <c:valAx>
        <c:axId val="14803258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32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7F7F7F"/>
                </a:solidFill>
                <a:latin typeface="News Gothic MT"/>
                <a:ea typeface="+mn-ea"/>
                <a:cs typeface="+mn-cs"/>
              </a:defRPr>
            </a:pPr>
            <a:r>
              <a:rPr lang="it-IT" b="1" dirty="0">
                <a:solidFill>
                  <a:srgbClr val="7F7F7F"/>
                </a:solidFill>
                <a:latin typeface="News Gothic MT"/>
              </a:rPr>
              <a:t>Tasso </a:t>
            </a:r>
            <a:r>
              <a:rPr lang="it-IT" sz="1400" b="1" i="0" u="none" strike="noStrike" kern="1200" spc="0" baseline="0" dirty="0">
                <a:solidFill>
                  <a:srgbClr val="7F7F7F"/>
                </a:solidFill>
                <a:latin typeface="News Gothic MT"/>
                <a:ea typeface="+mn-ea"/>
                <a:cs typeface="+mn-cs"/>
              </a:rPr>
              <a:t>di occupazione</a:t>
            </a:r>
            <a:r>
              <a:rPr lang="it-IT" b="1" dirty="0">
                <a:solidFill>
                  <a:srgbClr val="7F7F7F"/>
                </a:solidFill>
                <a:latin typeface="News Gothic MT"/>
              </a:rPr>
              <a:t> femminile (15-64 anni) per classe di età: confronto Milano-Media</a:t>
            </a:r>
            <a:r>
              <a:rPr lang="it-IT" b="1" baseline="0" dirty="0">
                <a:solidFill>
                  <a:srgbClr val="7F7F7F"/>
                </a:solidFill>
                <a:latin typeface="News Gothic MT"/>
              </a:rPr>
              <a:t> EU15</a:t>
            </a:r>
            <a:r>
              <a:rPr lang="it-IT" b="1" dirty="0">
                <a:solidFill>
                  <a:srgbClr val="7F7F7F"/>
                </a:solidFill>
                <a:latin typeface="News Gothic MT"/>
              </a:rPr>
              <a:t>. Anno 2014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7F7F7F"/>
              </a:solidFill>
              <a:latin typeface="News Gothic M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3994090335487015E-2"/>
          <c:y val="0.19737699256285801"/>
          <c:w val="0.92518736688501546"/>
          <c:h val="0.7081721359746036"/>
        </c:manualLayout>
      </c:layout>
      <c:lineChart>
        <c:grouping val="standard"/>
        <c:varyColors val="0"/>
        <c:ser>
          <c:idx val="0"/>
          <c:order val="0"/>
          <c:tx>
            <c:strRef>
              <c:f>Occupazione_DonneXEta!$B$2</c:f>
              <c:strCache>
                <c:ptCount val="1"/>
                <c:pt idx="0">
                  <c:v>Milano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5.299265434781187E-2"/>
                  <c:y val="-4.371583445467515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BA0-4662-BE53-A0EE514B81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-7.5703791925445475E-3"/>
                  <c:y val="-5.8287779272900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A0-4662-BE53-A0EE514B81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Occupazione_DonneXEta!$A$3:$A$12</c:f>
              <c:strCache>
                <c:ptCount val="10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</c:strCache>
            </c:strRef>
          </c:cat>
          <c:val>
            <c:numRef>
              <c:f>Occupazione_DonneXEta!$B$3:$B$12</c:f>
              <c:numCache>
                <c:formatCode>General</c:formatCode>
                <c:ptCount val="10"/>
                <c:pt idx="0">
                  <c:v>1.8</c:v>
                </c:pt>
                <c:pt idx="1">
                  <c:v>23.1</c:v>
                </c:pt>
                <c:pt idx="2">
                  <c:v>72.400000000000006</c:v>
                </c:pt>
                <c:pt idx="3">
                  <c:v>78.3</c:v>
                </c:pt>
                <c:pt idx="4">
                  <c:v>79.099999999999994</c:v>
                </c:pt>
                <c:pt idx="5">
                  <c:v>81.5</c:v>
                </c:pt>
                <c:pt idx="6">
                  <c:v>79.2</c:v>
                </c:pt>
                <c:pt idx="7">
                  <c:v>76.599999999999994</c:v>
                </c:pt>
                <c:pt idx="8">
                  <c:v>61.9</c:v>
                </c:pt>
                <c:pt idx="9">
                  <c:v>39.700000000000003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A0-4662-BE53-A0EE514B8100}"/>
            </c:ext>
          </c:extLst>
        </c:ser>
        <c:ser>
          <c:idx val="1"/>
          <c:order val="1"/>
          <c:tx>
            <c:strRef>
              <c:f>Occupazione_DonneXEta!$C$2</c:f>
              <c:strCache>
                <c:ptCount val="1"/>
                <c:pt idx="0">
                  <c:v>EU15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637085558995014E-2"/>
                  <c:y val="-5.4644793068343855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A0-4662-BE53-A0EE514B81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-1.5140758385089234E-2"/>
                  <c:y val="8.0145696500237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BA0-4662-BE53-A0EE514B81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Occupazione_DonneXEta!$A$3:$A$12</c:f>
              <c:strCache>
                <c:ptCount val="10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</c:strCache>
            </c:strRef>
          </c:cat>
          <c:val>
            <c:numRef>
              <c:f>Occupazione_DonneXEta!$C$3:$C$12</c:f>
              <c:numCache>
                <c:formatCode>General</c:formatCode>
                <c:ptCount val="10"/>
                <c:pt idx="0">
                  <c:v>16.600000000000001</c:v>
                </c:pt>
                <c:pt idx="1">
                  <c:v>48.4</c:v>
                </c:pt>
                <c:pt idx="2">
                  <c:v>66.900000000000006</c:v>
                </c:pt>
                <c:pt idx="3">
                  <c:v>70.8</c:v>
                </c:pt>
                <c:pt idx="4">
                  <c:v>72.3</c:v>
                </c:pt>
                <c:pt idx="5">
                  <c:v>73.3</c:v>
                </c:pt>
                <c:pt idx="6">
                  <c:v>73.8</c:v>
                </c:pt>
                <c:pt idx="7">
                  <c:v>70.8</c:v>
                </c:pt>
                <c:pt idx="8">
                  <c:v>61</c:v>
                </c:pt>
                <c:pt idx="9">
                  <c:v>33.5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BA0-4662-BE53-A0EE514B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0326960"/>
        <c:axId val="1480330768"/>
      </c:lineChart>
      <c:catAx>
        <c:axId val="14803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330768"/>
        <c:crosses val="autoZero"/>
        <c:auto val="1"/>
        <c:lblAlgn val="ctr"/>
        <c:lblOffset val="100"/>
        <c:noMultiLvlLbl val="0"/>
      </c:catAx>
      <c:valAx>
        <c:axId val="14803307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032696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085131596437992"/>
          <c:y val="0.22449888143112556"/>
          <c:w val="0.21098691516585388"/>
          <c:h val="6.1475822475848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it-IT" sz="1000" b="1" i="0" u="none" strike="noStrike" kern="1200" spc="0" baseline="0">
                <a:solidFill>
                  <a:srgbClr val="7F7F7F"/>
                </a:solidFill>
                <a:latin typeface="News Gothic MT"/>
                <a:ea typeface="+mn-ea"/>
                <a:cs typeface="+mn-cs"/>
              </a:defRPr>
            </a:pPr>
            <a:r>
              <a:rPr lang="it-IT" sz="1000" b="1" i="0" u="none" strike="noStrike" kern="1200" spc="0" baseline="0" dirty="0">
                <a:solidFill>
                  <a:srgbClr val="C00000"/>
                </a:solidFill>
                <a:latin typeface="News Gothic MT"/>
                <a:ea typeface="+mn-ea"/>
                <a:cs typeface="+mn-cs"/>
              </a:rPr>
              <a:t>Gap Milano-Media EU15 per classe di età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it-IT" sz="1000" b="1" i="0" u="none" strike="noStrike" kern="1200" spc="0" baseline="0">
              <a:solidFill>
                <a:srgbClr val="7F7F7F"/>
              </a:solidFill>
              <a:latin typeface="News Gothic M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Occupazione_DonneXEta!$D$2</c:f>
              <c:strCache>
                <c:ptCount val="1"/>
                <c:pt idx="0">
                  <c:v>Gap MI-EU15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D1-4D69-8CB4-D2E35879A184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D1-4D69-8CB4-D2E35879A1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Occupazione_DonneXEta!$A$3:$A$12</c:f>
              <c:strCache>
                <c:ptCount val="10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</c:strCache>
            </c:strRef>
          </c:cat>
          <c:val>
            <c:numRef>
              <c:f>Occupazione_DonneXEta!$D$3:$D$12</c:f>
              <c:numCache>
                <c:formatCode>General</c:formatCode>
                <c:ptCount val="10"/>
                <c:pt idx="0">
                  <c:v>-14.8</c:v>
                </c:pt>
                <c:pt idx="1">
                  <c:v>-25.299999999999997</c:v>
                </c:pt>
                <c:pt idx="2">
                  <c:v>5.5</c:v>
                </c:pt>
                <c:pt idx="3">
                  <c:v>7.5</c:v>
                </c:pt>
                <c:pt idx="4">
                  <c:v>6.7999999999999972</c:v>
                </c:pt>
                <c:pt idx="5">
                  <c:v>8.2000000000000028</c:v>
                </c:pt>
                <c:pt idx="6">
                  <c:v>5.4000000000000057</c:v>
                </c:pt>
                <c:pt idx="7">
                  <c:v>5.7999999999999972</c:v>
                </c:pt>
                <c:pt idx="8">
                  <c:v>0.89999999999999858</c:v>
                </c:pt>
                <c:pt idx="9">
                  <c:v>6.2000000000000028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D1-4D69-8CB4-D2E35879A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481278000"/>
        <c:axId val="1481278544"/>
      </c:barChart>
      <c:catAx>
        <c:axId val="148127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1278544"/>
        <c:crosses val="autoZero"/>
        <c:auto val="1"/>
        <c:lblAlgn val="ctr"/>
        <c:lblOffset val="100"/>
        <c:noMultiLvlLbl val="0"/>
      </c:catAx>
      <c:valAx>
        <c:axId val="148127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127800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0.14329</cdr:x>
      <cdr:y>0.85476</cdr:y>
    </cdr:from>
    <cdr:to>
      <cdr:x>0.24985</cdr:x>
      <cdr:y>0.94762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114425" y="3419475"/>
          <a:ext cx="828676" cy="3714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200" b="1">
              <a:solidFill>
                <a:schemeClr val="tx1">
                  <a:lumMod val="65000"/>
                  <a:lumOff val="35000"/>
                </a:schemeClr>
              </a:solidFill>
            </a:rPr>
            <a:t>20-29 anni</a:t>
          </a:r>
        </a:p>
      </cdr:txBody>
    </cdr:sp>
  </cdr:relSizeAnchor>
  <cdr:relSizeAnchor xmlns:cdr="http://schemas.openxmlformats.org/drawingml/2006/chartDrawing">
    <cdr:from>
      <cdr:x>0.45846</cdr:x>
      <cdr:y>0.85238</cdr:y>
    </cdr:from>
    <cdr:to>
      <cdr:x>0.56501</cdr:x>
      <cdr:y>0.9119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3565525" y="3409950"/>
          <a:ext cx="828676" cy="2381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>
              <a:solidFill>
                <a:schemeClr val="tx1">
                  <a:lumMod val="65000"/>
                  <a:lumOff val="35000"/>
                </a:schemeClr>
              </a:solidFill>
            </a:rPr>
            <a:t>30-44 anni</a:t>
          </a:r>
        </a:p>
      </cdr:txBody>
    </cdr:sp>
  </cdr:relSizeAnchor>
  <cdr:relSizeAnchor xmlns:cdr="http://schemas.openxmlformats.org/drawingml/2006/chartDrawing">
    <cdr:from>
      <cdr:x>0.77077</cdr:x>
      <cdr:y>0.85079</cdr:y>
    </cdr:from>
    <cdr:to>
      <cdr:x>0.87732</cdr:x>
      <cdr:y>0.94365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5994400" y="3403600"/>
          <a:ext cx="828676" cy="3714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>
              <a:solidFill>
                <a:schemeClr val="tx1">
                  <a:lumMod val="65000"/>
                  <a:lumOff val="35000"/>
                </a:schemeClr>
              </a:solidFill>
            </a:rPr>
            <a:t>45-64 anni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0.14329</cdr:x>
      <cdr:y>0.85476</cdr:y>
    </cdr:from>
    <cdr:to>
      <cdr:x>0.24985</cdr:x>
      <cdr:y>0.94762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114425" y="3419475"/>
          <a:ext cx="828676" cy="3714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200" b="1">
              <a:solidFill>
                <a:schemeClr val="tx1">
                  <a:lumMod val="65000"/>
                  <a:lumOff val="35000"/>
                </a:schemeClr>
              </a:solidFill>
            </a:rPr>
            <a:t>20-29 anni</a:t>
          </a:r>
        </a:p>
      </cdr:txBody>
    </cdr:sp>
  </cdr:relSizeAnchor>
  <cdr:relSizeAnchor xmlns:cdr="http://schemas.openxmlformats.org/drawingml/2006/chartDrawing">
    <cdr:from>
      <cdr:x>0.45846</cdr:x>
      <cdr:y>0.85238</cdr:y>
    </cdr:from>
    <cdr:to>
      <cdr:x>0.56501</cdr:x>
      <cdr:y>0.9119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3565525" y="3409950"/>
          <a:ext cx="828676" cy="2381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>
              <a:solidFill>
                <a:schemeClr val="tx1">
                  <a:lumMod val="65000"/>
                  <a:lumOff val="35000"/>
                </a:schemeClr>
              </a:solidFill>
            </a:rPr>
            <a:t>30-44 anni</a:t>
          </a:r>
        </a:p>
      </cdr:txBody>
    </cdr:sp>
  </cdr:relSizeAnchor>
  <cdr:relSizeAnchor xmlns:cdr="http://schemas.openxmlformats.org/drawingml/2006/chartDrawing">
    <cdr:from>
      <cdr:x>0.77077</cdr:x>
      <cdr:y>0.85079</cdr:y>
    </cdr:from>
    <cdr:to>
      <cdr:x>0.87732</cdr:x>
      <cdr:y>0.94365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5994400" y="3403600"/>
          <a:ext cx="828676" cy="3714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>
              <a:solidFill>
                <a:schemeClr val="tx1">
                  <a:lumMod val="65000"/>
                  <a:lumOff val="35000"/>
                </a:schemeClr>
              </a:solidFill>
            </a:rPr>
            <a:t>45-64 anni</a:t>
          </a:r>
        </a:p>
      </cdr:txBody>
    </cdr:sp>
  </cdr:relSizeAnchor>
  <cdr:relSizeAnchor xmlns:cdr="http://schemas.openxmlformats.org/drawingml/2006/chartDrawing">
    <cdr:from>
      <cdr:x>0.14329</cdr:x>
      <cdr:y>0.85476</cdr:y>
    </cdr:from>
    <cdr:to>
      <cdr:x>0.24985</cdr:x>
      <cdr:y>0.94762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1114425" y="3419475"/>
          <a:ext cx="828676" cy="3714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200" b="1">
              <a:solidFill>
                <a:schemeClr val="tx1">
                  <a:lumMod val="65000"/>
                  <a:lumOff val="35000"/>
                </a:schemeClr>
              </a:solidFill>
            </a:rPr>
            <a:t>20-29 anni</a:t>
          </a:r>
        </a:p>
      </cdr:txBody>
    </cdr:sp>
  </cdr:relSizeAnchor>
  <cdr:relSizeAnchor xmlns:cdr="http://schemas.openxmlformats.org/drawingml/2006/chartDrawing">
    <cdr:from>
      <cdr:x>0.45846</cdr:x>
      <cdr:y>0.85238</cdr:y>
    </cdr:from>
    <cdr:to>
      <cdr:x>0.56501</cdr:x>
      <cdr:y>0.9119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3565525" y="3409950"/>
          <a:ext cx="828676" cy="2381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>
              <a:solidFill>
                <a:schemeClr val="tx1">
                  <a:lumMod val="65000"/>
                  <a:lumOff val="35000"/>
                </a:schemeClr>
              </a:solidFill>
            </a:rPr>
            <a:t>30-44 anni</a:t>
          </a:r>
        </a:p>
      </cdr:txBody>
    </cdr:sp>
  </cdr:relSizeAnchor>
  <cdr:relSizeAnchor xmlns:cdr="http://schemas.openxmlformats.org/drawingml/2006/chartDrawing">
    <cdr:from>
      <cdr:x>0.77077</cdr:x>
      <cdr:y>0.85079</cdr:y>
    </cdr:from>
    <cdr:to>
      <cdr:x>0.87732</cdr:x>
      <cdr:y>0.94365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5994400" y="3403600"/>
          <a:ext cx="828676" cy="3714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>
              <a:solidFill>
                <a:schemeClr val="tx1">
                  <a:lumMod val="65000"/>
                  <a:lumOff val="35000"/>
                </a:schemeClr>
              </a:solidFill>
            </a:rPr>
            <a:t>45-64 anni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73875-2CA2-3B4B-B9BE-2BF91247F6C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6906D-CCC2-C148-8A2A-B56C4D528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36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76BFD-7478-6144-B81F-54932053E96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95E80-42C2-3040-A281-6563615AF8D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5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67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donne milanesi sia italiane che straniere tra i 20 e i 64 anni sono più istruite dei coetanei ma-</a:t>
            </a:r>
            <a:r>
              <a:rPr lang="it-IT" dirty="0" err="1"/>
              <a:t>schi</a:t>
            </a:r>
            <a:r>
              <a:rPr lang="it-IT" dirty="0"/>
              <a:t>. La maggioranza delle italiane tra i 30 e i 44 anni è laureata (53,3%), così come il 65% delle giovani-adulte tra i 25 e i 34 anni. Anche nella componente straniera le donne sono più istruite dei coetanei, in tutte le classi di età.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20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donne milanesi sia italiane che straniere tra i 20 e i 64 anni sono più istruite dei coetanei ma-</a:t>
            </a:r>
            <a:r>
              <a:rPr lang="it-IT" dirty="0" err="1"/>
              <a:t>schi</a:t>
            </a:r>
            <a:r>
              <a:rPr lang="it-IT" dirty="0"/>
              <a:t>. La maggioranza delle italiane tra i 30 e i 44 anni è laureata (53,3%), così come il 65% delle giovani-adulte tra i 25 e i 34 anni. Anche nella componente straniera le donne sono più istruite dei coetanei, in tutte le classi di età.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7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donne milanesi sia italiane che straniere tra i 20 e i 64 anni sono più istruite dei coetanei ma-</a:t>
            </a:r>
            <a:r>
              <a:rPr lang="it-IT" dirty="0" err="1"/>
              <a:t>schi</a:t>
            </a:r>
            <a:r>
              <a:rPr lang="it-IT" dirty="0"/>
              <a:t>. La maggioranza delle italiane tra i 30 e i 44 anni è laureata (53,3%), così come il 65% delle giovani-adulte tra i 25 e i 34 anni. Anche nella componente straniera le donne sono più istruite dei coetanei, in tutte le classi di età.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2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donne milanesi sia italiane che straniere tra i 20 e i 64 anni sono più istruite dei coetanei ma-</a:t>
            </a:r>
            <a:r>
              <a:rPr lang="it-IT" dirty="0" err="1"/>
              <a:t>schi</a:t>
            </a:r>
            <a:r>
              <a:rPr lang="it-IT" dirty="0"/>
              <a:t>. La maggioranza delle italiane tra i 30 e i 44 anni è laureata (53,3%), così come il 65% delle giovani-adulte tra i 25 e i 34 anni. Anche nella componente straniera le donne sono più istruite dei coetanei, in tutte le classi di età.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donne milanesi sia italiane che straniere tra i 20 e i 64 anni sono più istruite dei coetanei ma-</a:t>
            </a:r>
            <a:r>
              <a:rPr lang="it-IT" dirty="0" err="1"/>
              <a:t>schi</a:t>
            </a:r>
            <a:r>
              <a:rPr lang="it-IT" dirty="0"/>
              <a:t>. La maggioranza delle italiane tra i 30 e i 44 anni è laureata (53,3%), così come il 65% delle giovani-adulte tra i 25 e i 34 anni. Anche nella componente straniera le donne sono più istruite dei coetanei, in tutte le classi di età.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donne milanesi sia italiane che straniere tra i 20 e i 64 anni sono più istruite dei coetanei ma-</a:t>
            </a:r>
            <a:r>
              <a:rPr lang="it-IT" dirty="0" err="1"/>
              <a:t>schi</a:t>
            </a:r>
            <a:r>
              <a:rPr lang="it-IT" dirty="0"/>
              <a:t>. La maggioranza delle italiane tra i 30 e i 44 anni è laureata (53,3%), così come il 65% delle giovani-adulte tra i 25 e i 34 anni. Anche nella componente straniera le donne sono più istruite dei coetanei, in tutte le classi di età.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51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donne milanesi sia italiane che straniere tra i 20 e i 64 anni sono più istruite dei coetanei ma-</a:t>
            </a:r>
            <a:r>
              <a:rPr lang="it-IT" dirty="0" err="1"/>
              <a:t>schi</a:t>
            </a:r>
            <a:r>
              <a:rPr lang="it-IT" dirty="0"/>
              <a:t>. La maggioranza delle italiane tra i 30 e i 44 anni è laureata (53,3%), così come il 65% delle giovani-adulte tra i 25 e i 34 anni. Anche nella componente straniera le donne sono più istruite dei coetanei, in tutte le classi di età.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donne milanesi sia italiane che straniere tra i 20 e i 64 anni sono più istruite dei coetanei ma-</a:t>
            </a:r>
            <a:r>
              <a:rPr lang="it-IT" dirty="0" err="1"/>
              <a:t>schi</a:t>
            </a:r>
            <a:r>
              <a:rPr lang="it-IT" dirty="0"/>
              <a:t>. La maggioranza delle italiane tra i 30 e i 44 anni è laureata (53,3%), così come il 65% delle giovani-adulte tra i 25 e i 34 anni. Anche nella componente straniera le donne sono più istruite dei coetanei, in tutte le classi di età.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4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donne milanesi sia italiane che straniere tra i 20 e i 64 anni sono più istruite dei coetanei ma-</a:t>
            </a:r>
            <a:r>
              <a:rPr lang="it-IT" dirty="0" err="1"/>
              <a:t>schi</a:t>
            </a:r>
            <a:r>
              <a:rPr lang="it-IT" dirty="0"/>
              <a:t>. La maggioranza delle italiane tra i 30 e i 44 anni è laureata (53,3%), così come il 65% delle giovani-adulte tra i 25 e i 34 anni. Anche nella componente straniera le donne sono più istruite dei coetanei, in tutte le classi di età.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48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donne milanesi sia italiane che straniere tra i 20 e i 64 anni sono più istruite dei coetanei ma-</a:t>
            </a:r>
            <a:r>
              <a:rPr lang="it-IT" dirty="0" err="1"/>
              <a:t>schi</a:t>
            </a:r>
            <a:r>
              <a:rPr lang="it-IT" dirty="0"/>
              <a:t>. La maggioranza delle italiane tra i 30 e i 44 anni è laureata (53,3%), così come il 65% delle giovani-adulte tra i 25 e i 34 anni. Anche nella componente straniera le donne sono più istruite dei coetanei, in tutte le classi di età.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95E80-42C2-3040-A281-6563615AF8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0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italia-lavo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77" y="434466"/>
            <a:ext cx="931533" cy="466600"/>
          </a:xfrm>
          <a:prstGeom prst="rect">
            <a:avLst/>
          </a:prstGeom>
        </p:spPr>
      </p:pic>
      <p:pic>
        <p:nvPicPr>
          <p:cNvPr id="17" name="Immagine 16" descr="logo_MIN_LAVORO nuovaD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1290" y="344933"/>
            <a:ext cx="804710" cy="645667"/>
          </a:xfrm>
          <a:prstGeom prst="rect">
            <a:avLst/>
          </a:prstGeom>
        </p:spPr>
      </p:pic>
      <p:pic>
        <p:nvPicPr>
          <p:cNvPr id="18" name="Immagine 17" descr="logo_ue_nuovo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3000" y="472566"/>
            <a:ext cx="1625600" cy="390400"/>
          </a:xfrm>
          <a:prstGeom prst="rect">
            <a:avLst/>
          </a:prstGeom>
        </p:spPr>
      </p:pic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>
          <a:xfrm>
            <a:off x="3200400" y="6304235"/>
            <a:ext cx="2133600" cy="365125"/>
          </a:xfrm>
          <a:prstGeom prst="rect">
            <a:avLst/>
          </a:prstGeom>
        </p:spPr>
        <p:txBody>
          <a:bodyPr anchor="t"/>
          <a:lstStyle>
            <a:lvl1pPr>
              <a:defRPr sz="1400" b="1" i="0">
                <a:solidFill>
                  <a:schemeClr val="tx1"/>
                </a:solidFill>
                <a:latin typeface="News Gothic MT"/>
                <a:cs typeface="News Gothic MT"/>
              </a:defRPr>
            </a:lvl1pPr>
          </a:lstStyle>
          <a:p>
            <a:fld id="{70717AB9-C49B-844B-A479-76ACAD1F7EBB}" type="datetime4">
              <a:rPr lang="it-IT" smtClean="0"/>
              <a:pPr/>
              <a:t>27 settembre 2016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>
          <a:xfrm>
            <a:off x="3200400" y="5999435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 sz="1400" b="0" i="0">
                <a:solidFill>
                  <a:schemeClr val="tx1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dirty="0"/>
              <a:t>Advisory Board</a:t>
            </a: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3187410" y="2846313"/>
            <a:ext cx="5694499" cy="942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800" b="0" i="0" baseline="0">
                <a:solidFill>
                  <a:srgbClr val="E74E51"/>
                </a:solidFill>
                <a:latin typeface="News Gothic MT"/>
                <a:cs typeface="News Gothic MT"/>
              </a:defRPr>
            </a:lvl1pPr>
          </a:lstStyle>
          <a:p>
            <a:endParaRPr lang="it-IT" dirty="0"/>
          </a:p>
        </p:txBody>
      </p:sp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3200400" y="3789040"/>
            <a:ext cx="5105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solidFill>
                  <a:srgbClr val="E74E51"/>
                </a:solidFill>
                <a:latin typeface="News Gothic MT"/>
                <a:cs typeface="News Gothic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it-IT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38460" y="1988840"/>
            <a:ext cx="127000" cy="3187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584" y="2683304"/>
            <a:ext cx="1524000" cy="1485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952500" y="1739900"/>
            <a:ext cx="7219900" cy="4353396"/>
          </a:xfrm>
          <a:prstGeom prst="rect">
            <a:avLst/>
          </a:prstGeom>
        </p:spPr>
        <p:txBody>
          <a:bodyPr vert="horz"/>
          <a:lstStyle>
            <a:lvl1pPr indent="-342000" algn="l">
              <a:lnSpc>
                <a:spcPct val="13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Lucida Grande"/>
              <a:buChar char="&gt;"/>
              <a:defRPr sz="1800" baseline="0">
                <a:solidFill>
                  <a:srgbClr val="3C434A"/>
                </a:solidFill>
                <a:latin typeface="News Gothic MT"/>
              </a:defRPr>
            </a:lvl1pPr>
            <a:lvl2pPr marL="8001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2pPr>
            <a:lvl3pPr marL="12573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3pPr>
            <a:lvl4pPr marL="17145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4pPr>
            <a:lvl5pPr marL="21717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5pPr>
          </a:lstStyle>
          <a:p>
            <a:pPr lvl="0"/>
            <a:endParaRPr lang="it-IT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8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91843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952876" y="1739433"/>
            <a:ext cx="3475108" cy="3872103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>
              <a:lnSpc>
                <a:spcPct val="110000"/>
              </a:lnSpc>
              <a:defRPr sz="280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b="0" i="0" baseline="0" dirty="0">
              <a:solidFill>
                <a:srgbClr val="333A41"/>
              </a:solidFill>
              <a:latin typeface="News Gothic MT"/>
              <a:cs typeface="News Gothic M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0805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923564" y="1739433"/>
            <a:ext cx="7248836" cy="1761575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>
              <a:lnSpc>
                <a:spcPct val="110000"/>
              </a:lnSpc>
              <a:defRPr sz="280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b="0" i="0" baseline="0" dirty="0">
              <a:solidFill>
                <a:srgbClr val="333A41"/>
              </a:solidFill>
              <a:latin typeface="News Gothic MT"/>
              <a:cs typeface="News Gothic M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0346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952876" y="1739433"/>
            <a:ext cx="3475108" cy="3872103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>
              <a:lnSpc>
                <a:spcPct val="110000"/>
              </a:lnSpc>
              <a:defRPr sz="280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b="0" i="0" baseline="0" dirty="0">
              <a:solidFill>
                <a:srgbClr val="333A41"/>
              </a:solidFill>
              <a:latin typeface="News Gothic MT"/>
              <a:cs typeface="News Gothic M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73620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2628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81470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528" y="2820794"/>
            <a:ext cx="1381216" cy="1338498"/>
          </a:xfrm>
          <a:prstGeom prst="rect">
            <a:avLst/>
          </a:prstGeom>
        </p:spPr>
      </p:pic>
      <p:pic>
        <p:nvPicPr>
          <p:cNvPr id="7" name="Picture 7" descr="italia-lavor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77" y="434466"/>
            <a:ext cx="931533" cy="466600"/>
          </a:xfrm>
          <a:prstGeom prst="rect">
            <a:avLst/>
          </a:prstGeom>
        </p:spPr>
      </p:pic>
      <p:pic>
        <p:nvPicPr>
          <p:cNvPr id="8" name="Immagine 16" descr="logo_MIN_LAVORO nuovaD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1290" y="344933"/>
            <a:ext cx="804710" cy="645667"/>
          </a:xfrm>
          <a:prstGeom prst="rect">
            <a:avLst/>
          </a:prstGeom>
        </p:spPr>
      </p:pic>
      <p:pic>
        <p:nvPicPr>
          <p:cNvPr id="9" name="Immagine 17" descr="logo_ue_nuov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23000" y="472566"/>
            <a:ext cx="1625600" cy="390400"/>
          </a:xfrm>
          <a:prstGeom prst="rect">
            <a:avLst/>
          </a:prstGeom>
        </p:spPr>
      </p:pic>
      <p:sp>
        <p:nvSpPr>
          <p:cNvPr id="12" name="Segnaposto data 18"/>
          <p:cNvSpPr>
            <a:spLocks noGrp="1"/>
          </p:cNvSpPr>
          <p:nvPr>
            <p:ph type="dt" sz="half" idx="10"/>
          </p:nvPr>
        </p:nvSpPr>
        <p:spPr>
          <a:xfrm>
            <a:off x="3200400" y="6304235"/>
            <a:ext cx="2133600" cy="365125"/>
          </a:xfrm>
          <a:prstGeom prst="rect">
            <a:avLst/>
          </a:prstGeom>
        </p:spPr>
        <p:txBody>
          <a:bodyPr anchor="t"/>
          <a:lstStyle>
            <a:lvl1pPr>
              <a:defRPr sz="1400" b="1" i="0">
                <a:solidFill>
                  <a:schemeClr val="tx1"/>
                </a:solidFill>
                <a:latin typeface="News Gothic MT"/>
                <a:cs typeface="News Gothic MT"/>
              </a:defRPr>
            </a:lvl1pPr>
          </a:lstStyle>
          <a:p>
            <a:fld id="{70717AB9-C49B-844B-A479-76ACAD1F7EBB}" type="datetime4">
              <a:rPr lang="it-IT" smtClean="0"/>
              <a:pPr/>
              <a:t>27 settembre 2016</a:t>
            </a:fld>
            <a:endParaRPr lang="en-US" dirty="0"/>
          </a:p>
        </p:txBody>
      </p:sp>
      <p:sp>
        <p:nvSpPr>
          <p:cNvPr id="13" name="Segnaposto piè di pagina 20"/>
          <p:cNvSpPr>
            <a:spLocks noGrp="1"/>
          </p:cNvSpPr>
          <p:nvPr>
            <p:ph type="ftr" sz="quarter" idx="12"/>
          </p:nvPr>
        </p:nvSpPr>
        <p:spPr>
          <a:xfrm>
            <a:off x="3200400" y="5999435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 sz="1400" b="0" i="0">
                <a:solidFill>
                  <a:schemeClr val="tx1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dirty="0"/>
              <a:t>Advisory Board</a:t>
            </a:r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3187410" y="2276873"/>
            <a:ext cx="5694499" cy="236963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80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</a:lstStyle>
          <a:p>
            <a:endParaRPr lang="it-IT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38460" y="1988840"/>
            <a:ext cx="127000" cy="318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7584" y="2683304"/>
            <a:ext cx="1524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0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725" y="17002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542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381750"/>
            <a:ext cx="56276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  <a:p>
            <a:pPr>
              <a:defRPr/>
            </a:pPr>
            <a:r>
              <a:rPr lang="it-IT"/>
              <a:t>Informazioni documento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9B9E7B5-F8FB-4B10-9239-A9829ABEDC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588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971600" y="1903586"/>
            <a:ext cx="7200800" cy="454975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800" b="0" i="0" baseline="0">
                <a:solidFill>
                  <a:srgbClr val="E74E51"/>
                </a:solidFill>
                <a:latin typeface="News Gothic MT"/>
                <a:cs typeface="News Gothic MT"/>
              </a:defRPr>
            </a:lvl1pPr>
          </a:lstStyle>
          <a:p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6024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con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952500" y="1739434"/>
            <a:ext cx="7219900" cy="4209846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>
              <a:lnSpc>
                <a:spcPct val="110000"/>
              </a:lnSpc>
              <a:defRPr sz="2800" b="0" i="0" baseline="0">
                <a:solidFill>
                  <a:srgbClr val="333A41"/>
                </a:solidFill>
                <a:latin typeface="News Gothic MT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b="0" i="0" baseline="0" dirty="0">
              <a:solidFill>
                <a:srgbClr val="333A41"/>
              </a:solidFill>
              <a:latin typeface="News Gothic MT"/>
              <a:cs typeface="News Gothic M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48647" y="403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6024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con elenco nume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952876" y="1739434"/>
            <a:ext cx="7219524" cy="2049606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>
              <a:lnSpc>
                <a:spcPct val="110000"/>
              </a:lnSpc>
              <a:defRPr sz="280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b="0" i="0" baseline="0" dirty="0">
              <a:solidFill>
                <a:srgbClr val="333A41"/>
              </a:solidFill>
              <a:latin typeface="News Gothic MT"/>
              <a:cs typeface="News Gothic MT"/>
            </a:endParaRPr>
          </a:p>
        </p:txBody>
      </p:sp>
      <p:sp>
        <p:nvSpPr>
          <p:cNvPr id="12" name="Titolo 1"/>
          <p:cNvSpPr txBox="1">
            <a:spLocks/>
          </p:cNvSpPr>
          <p:nvPr userDrawn="1"/>
        </p:nvSpPr>
        <p:spPr>
          <a:xfrm>
            <a:off x="1745340" y="4060432"/>
            <a:ext cx="5706980" cy="1600816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333A41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 userDrawn="1"/>
        </p:nvSpPr>
        <p:spPr>
          <a:xfrm>
            <a:off x="2033372" y="4187706"/>
            <a:ext cx="5130916" cy="1473542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333A41"/>
              </a:solidFill>
            </a:endParaRPr>
          </a:p>
        </p:txBody>
      </p:sp>
      <p:sp>
        <p:nvSpPr>
          <p:cNvPr id="16" name="Titolo 1"/>
          <p:cNvSpPr txBox="1">
            <a:spLocks/>
          </p:cNvSpPr>
          <p:nvPr userDrawn="1"/>
        </p:nvSpPr>
        <p:spPr>
          <a:xfrm>
            <a:off x="1720007" y="4129035"/>
            <a:ext cx="5707356" cy="1604221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333A41"/>
              </a:solidFill>
            </a:endParaRPr>
          </a:p>
        </p:txBody>
      </p:sp>
      <p:sp>
        <p:nvSpPr>
          <p:cNvPr id="24" name="Titolo 1"/>
          <p:cNvSpPr txBox="1">
            <a:spLocks/>
          </p:cNvSpPr>
          <p:nvPr userDrawn="1"/>
        </p:nvSpPr>
        <p:spPr>
          <a:xfrm>
            <a:off x="1720007" y="4187706"/>
            <a:ext cx="5706980" cy="1431622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333A41"/>
              </a:solidFill>
            </a:endParaRPr>
          </a:p>
        </p:txBody>
      </p:sp>
      <p:sp>
        <p:nvSpPr>
          <p:cNvPr id="25" name="Titolo 1"/>
          <p:cNvSpPr txBox="1">
            <a:spLocks/>
          </p:cNvSpPr>
          <p:nvPr userDrawn="1"/>
        </p:nvSpPr>
        <p:spPr>
          <a:xfrm>
            <a:off x="952876" y="3994454"/>
            <a:ext cx="7291908" cy="2049606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333A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45340" y="4187824"/>
            <a:ext cx="5706385" cy="1473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E74E51"/>
                </a:solidFill>
                <a:latin typeface="News Gothic MT"/>
                <a:cs typeface="News Gothic M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8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6024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con testo + evide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952876" y="1739434"/>
            <a:ext cx="7219524" cy="2049606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>
              <a:lnSpc>
                <a:spcPct val="110000"/>
              </a:lnSpc>
              <a:defRPr sz="280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b="0" i="0" baseline="0" dirty="0">
              <a:solidFill>
                <a:srgbClr val="333A41"/>
              </a:solidFill>
              <a:latin typeface="News Gothic MT"/>
              <a:cs typeface="News Gothic MT"/>
            </a:endParaRPr>
          </a:p>
        </p:txBody>
      </p:sp>
      <p:sp>
        <p:nvSpPr>
          <p:cNvPr id="16" name="Titolo 1"/>
          <p:cNvSpPr txBox="1">
            <a:spLocks/>
          </p:cNvSpPr>
          <p:nvPr userDrawn="1"/>
        </p:nvSpPr>
        <p:spPr>
          <a:xfrm>
            <a:off x="971600" y="4129035"/>
            <a:ext cx="7204170" cy="1604221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333A4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2501" y="4221088"/>
            <a:ext cx="7223270" cy="15121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>
                <a:solidFill>
                  <a:srgbClr val="656565"/>
                </a:solidFill>
                <a:latin typeface="News Gothic M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1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6024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con testo + evide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952876" y="1739434"/>
            <a:ext cx="7219524" cy="2049606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>
              <a:lnSpc>
                <a:spcPct val="110000"/>
              </a:lnSpc>
              <a:defRPr sz="280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b="0" i="0" baseline="0" dirty="0">
              <a:solidFill>
                <a:srgbClr val="333A41"/>
              </a:solidFill>
              <a:latin typeface="News Gothic MT"/>
              <a:cs typeface="News Gothic MT"/>
            </a:endParaRPr>
          </a:p>
        </p:txBody>
      </p:sp>
      <p:sp>
        <p:nvSpPr>
          <p:cNvPr id="16" name="Titolo 1"/>
          <p:cNvSpPr txBox="1">
            <a:spLocks/>
          </p:cNvSpPr>
          <p:nvPr userDrawn="1"/>
        </p:nvSpPr>
        <p:spPr>
          <a:xfrm>
            <a:off x="971600" y="4129035"/>
            <a:ext cx="7204170" cy="1604221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333A4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52501" y="4221088"/>
            <a:ext cx="7223270" cy="15121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>
                <a:solidFill>
                  <a:srgbClr val="656565"/>
                </a:solidFill>
                <a:latin typeface="News Gothic M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1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602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952500" y="1739900"/>
            <a:ext cx="7219900" cy="4209380"/>
          </a:xfrm>
          <a:prstGeom prst="rect">
            <a:avLst/>
          </a:prstGeom>
        </p:spPr>
        <p:txBody>
          <a:bodyPr vert="horz"/>
          <a:lstStyle>
            <a:lvl1pPr indent="-342000" algn="l">
              <a:lnSpc>
                <a:spcPct val="13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1pPr>
            <a:lvl2pPr marL="8001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2pPr>
            <a:lvl3pPr marL="12573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3pPr>
            <a:lvl4pPr marL="17145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4pPr>
            <a:lvl5pPr marL="21717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5pPr>
          </a:lstStyle>
          <a:p>
            <a:pPr lvl="0"/>
            <a:endParaRPr lang="it-IT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952500" y="1739900"/>
            <a:ext cx="7219900" cy="2409180"/>
          </a:xfrm>
          <a:prstGeom prst="rect">
            <a:avLst/>
          </a:prstGeom>
        </p:spPr>
        <p:txBody>
          <a:bodyPr vert="horz"/>
          <a:lstStyle>
            <a:lvl1pPr indent="-342000" algn="l">
              <a:lnSpc>
                <a:spcPct val="13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1pPr>
            <a:lvl2pPr marL="8001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2pPr>
            <a:lvl3pPr marL="12573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3pPr>
            <a:lvl4pPr marL="17145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4pPr>
            <a:lvl5pPr marL="2171700" indent="-3420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E72C3D"/>
              </a:buClr>
              <a:buFont typeface="+mj-lt"/>
              <a:buAutoNum type="arabicPeriod"/>
              <a:defRPr sz="1800" baseline="0">
                <a:latin typeface="News Gothic MT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952876" y="4365104"/>
            <a:ext cx="7219524" cy="1833582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>
              <a:lnSpc>
                <a:spcPct val="110000"/>
              </a:lnSpc>
              <a:defRPr sz="280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b="0" i="0" baseline="0" dirty="0">
              <a:solidFill>
                <a:srgbClr val="333A41"/>
              </a:solidFill>
              <a:latin typeface="News Gothic MT"/>
              <a:cs typeface="News Gothic M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32607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126089">
            <a:off x="3267802" y="2311756"/>
            <a:ext cx="1054100" cy="38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3324841" y="2921875"/>
            <a:ext cx="1054100" cy="381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11560" y="2480144"/>
            <a:ext cx="2664296" cy="3727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1" i="0" cap="all">
                <a:solidFill>
                  <a:srgbClr val="E74E51"/>
                </a:solidFill>
                <a:latin typeface="News Gothic M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355976" y="1782700"/>
            <a:ext cx="3312368" cy="37279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1" i="0" cap="all">
                <a:solidFill>
                  <a:srgbClr val="E74E51"/>
                </a:solidFill>
                <a:latin typeface="News Gothic M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355976" y="3034552"/>
            <a:ext cx="3312368" cy="37279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1" i="0" cap="all">
                <a:solidFill>
                  <a:srgbClr val="E74E51"/>
                </a:solidFill>
                <a:latin typeface="News Gothic M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itolo 1"/>
          <p:cNvSpPr>
            <a:spLocks noGrp="1"/>
          </p:cNvSpPr>
          <p:nvPr>
            <p:ph type="ctrTitle"/>
          </p:nvPr>
        </p:nvSpPr>
        <p:spPr>
          <a:xfrm>
            <a:off x="952876" y="4365104"/>
            <a:ext cx="7219524" cy="1656184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>
              <a:lnSpc>
                <a:spcPct val="110000"/>
              </a:lnSpc>
              <a:defRPr sz="280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b="0" i="0" baseline="0" dirty="0">
              <a:solidFill>
                <a:srgbClr val="333A41"/>
              </a:solidFill>
              <a:latin typeface="News Gothic MT"/>
              <a:cs typeface="News Gothic MT"/>
            </a:endParaRPr>
          </a:p>
        </p:txBody>
      </p:sp>
      <p:sp>
        <p:nvSpPr>
          <p:cNvPr id="28" name="Titolo 1"/>
          <p:cNvSpPr txBox="1">
            <a:spLocks/>
          </p:cNvSpPr>
          <p:nvPr userDrawn="1"/>
        </p:nvSpPr>
        <p:spPr>
          <a:xfrm>
            <a:off x="4355976" y="2276872"/>
            <a:ext cx="3888808" cy="384030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333A41"/>
              </a:solidFill>
            </a:endParaRPr>
          </a:p>
        </p:txBody>
      </p:sp>
      <p:sp>
        <p:nvSpPr>
          <p:cNvPr id="29" name="Titolo 1"/>
          <p:cNvSpPr txBox="1">
            <a:spLocks/>
          </p:cNvSpPr>
          <p:nvPr userDrawn="1"/>
        </p:nvSpPr>
        <p:spPr>
          <a:xfrm>
            <a:off x="4355976" y="3501008"/>
            <a:ext cx="3888808" cy="384030"/>
          </a:xfrm>
          <a:prstGeom prst="rect">
            <a:avLst/>
          </a:prstGeom>
        </p:spPr>
        <p:txBody>
          <a:bodyPr anchor="t">
            <a:noAutofit/>
          </a:bodyPr>
          <a:lstStyle>
            <a:lvl1pPr algn="just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333A4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356101" y="2276475"/>
            <a:ext cx="3816300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News Gothic M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9"/>
          <p:cNvSpPr>
            <a:spLocks noGrp="1"/>
          </p:cNvSpPr>
          <p:nvPr>
            <p:ph sz="quarter" idx="17"/>
          </p:nvPr>
        </p:nvSpPr>
        <p:spPr>
          <a:xfrm>
            <a:off x="4356101" y="3548881"/>
            <a:ext cx="3888684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News Gothic M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4429" y="310369"/>
            <a:ext cx="747971" cy="729271"/>
          </a:xfrm>
          <a:prstGeom prst="rect">
            <a:avLst/>
          </a:prstGeom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 sz="1300" b="1" i="0">
                <a:latin typeface="News Gothic MT"/>
                <a:cs typeface="News Gothic MT"/>
              </a:defRPr>
            </a:lvl1pPr>
          </a:lstStyle>
          <a:p>
            <a:fld id="{CB8C4D0F-2F62-F742-BB26-2CAC5DC0F77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>
          <a:xfrm>
            <a:off x="924242" y="6381328"/>
            <a:ext cx="4295830" cy="365125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00000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kern="1400" spc="160" dirty="0">
                <a:solidFill>
                  <a:schemeClr val="bg1">
                    <a:lumMod val="65000"/>
                  </a:schemeClr>
                </a:solidFill>
              </a:rPr>
              <a:t>Advisory board </a:t>
            </a:r>
            <a:r>
              <a:rPr lang="en-US" b="1" kern="1400" spc="160" dirty="0">
                <a:solidFill>
                  <a:srgbClr val="515254"/>
                </a:solidFill>
              </a:rPr>
              <a:t>14 </a:t>
            </a:r>
            <a:r>
              <a:rPr lang="en-US" b="1" kern="1400" spc="160" dirty="0" err="1">
                <a:solidFill>
                  <a:srgbClr val="515254"/>
                </a:solidFill>
              </a:rPr>
              <a:t>novembre</a:t>
            </a:r>
            <a:r>
              <a:rPr lang="en-US" b="1" kern="1400" spc="160" dirty="0">
                <a:solidFill>
                  <a:srgbClr val="515254"/>
                </a:solidFill>
              </a:rPr>
              <a:t> 2015</a:t>
            </a:r>
          </a:p>
          <a:p>
            <a:endParaRPr lang="it-IT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27584" y="620688"/>
            <a:ext cx="5419725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endParaRPr lang="en-US" sz="2800" b="1" dirty="0">
              <a:solidFill>
                <a:srgbClr val="E74E51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08267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45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3" r:id="rId3"/>
    <p:sldLayoutId id="2147483664" r:id="rId4"/>
    <p:sldLayoutId id="2147483662" r:id="rId5"/>
    <p:sldLayoutId id="2147483672" r:id="rId6"/>
    <p:sldLayoutId id="2147483661" r:id="rId7"/>
    <p:sldLayoutId id="2147483653" r:id="rId8"/>
    <p:sldLayoutId id="2147483657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3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E72C3D"/>
          </a:solidFill>
          <a:latin typeface="Akzidenz Grotesk BE Md"/>
          <a:ea typeface="+mj-ea"/>
          <a:cs typeface="Akzidenz Grotesk BE M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kzidenz Grotesk BE Md"/>
          <a:ea typeface="+mn-ea"/>
          <a:cs typeface="Akzidenz Grotesk BE M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kzidenz Grotesk BE Md"/>
          <a:ea typeface="+mn-ea"/>
          <a:cs typeface="Akzidenz Grotesk BE M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kzidenz Grotesk BE Md"/>
          <a:ea typeface="+mn-ea"/>
          <a:cs typeface="Akzidenz Grotesk BE M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kzidenz Grotesk BE Md"/>
          <a:ea typeface="+mn-ea"/>
          <a:cs typeface="Akzidenz Grotesk BE M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kzidenz Grotesk BE Md"/>
          <a:ea typeface="+mn-ea"/>
          <a:cs typeface="Akzidenz Grotesk BE M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2617415"/>
            <a:ext cx="6034472" cy="94272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 Milano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lavoro</a:t>
            </a:r>
            <a:r>
              <a:rPr lang="en-US" dirty="0"/>
              <a:t> è donna</a:t>
            </a:r>
            <a:endParaRPr lang="en-US" sz="20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843808" y="6304235"/>
            <a:ext cx="2739752" cy="365125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Milano, 28 settembre 2016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200400" y="5999435"/>
            <a:ext cx="2133600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Antonella Marsala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131840" y="3789040"/>
            <a:ext cx="5105400" cy="1752600"/>
          </a:xfrm>
        </p:spPr>
        <p:txBody>
          <a:bodyPr/>
          <a:lstStyle/>
          <a:p>
            <a:r>
              <a:rPr lang="en-US" dirty="0">
                <a:solidFill>
                  <a:srgbClr val="515254"/>
                </a:solidFill>
              </a:rPr>
              <a:t>Il </a:t>
            </a:r>
            <a:r>
              <a:rPr lang="en-US" dirty="0" err="1">
                <a:solidFill>
                  <a:srgbClr val="515254"/>
                </a:solidFill>
              </a:rPr>
              <a:t>mercato</a:t>
            </a:r>
            <a:r>
              <a:rPr lang="en-US" dirty="0">
                <a:solidFill>
                  <a:srgbClr val="515254"/>
                </a:solidFill>
              </a:rPr>
              <a:t> del </a:t>
            </a:r>
            <a:r>
              <a:rPr lang="en-US" dirty="0" err="1">
                <a:solidFill>
                  <a:srgbClr val="515254"/>
                </a:solidFill>
              </a:rPr>
              <a:t>lavoro</a:t>
            </a:r>
            <a:r>
              <a:rPr lang="en-US" dirty="0">
                <a:solidFill>
                  <a:srgbClr val="515254"/>
                </a:solidFill>
              </a:rPr>
              <a:t> Milanese </a:t>
            </a:r>
          </a:p>
          <a:p>
            <a:r>
              <a:rPr lang="en-US" dirty="0">
                <a:solidFill>
                  <a:srgbClr val="515254"/>
                </a:solidFill>
              </a:rPr>
              <a:t>in </a:t>
            </a:r>
            <a:r>
              <a:rPr lang="en-US" dirty="0" err="1">
                <a:solidFill>
                  <a:srgbClr val="515254"/>
                </a:solidFill>
              </a:rPr>
              <a:t>un’ottica</a:t>
            </a:r>
            <a:r>
              <a:rPr lang="en-US" dirty="0">
                <a:solidFill>
                  <a:srgbClr val="515254"/>
                </a:solidFill>
              </a:rPr>
              <a:t> di </a:t>
            </a:r>
            <a:r>
              <a:rPr lang="en-US" dirty="0" err="1">
                <a:solidFill>
                  <a:srgbClr val="515254"/>
                </a:solidFill>
              </a:rPr>
              <a:t>genere</a:t>
            </a:r>
            <a:endParaRPr lang="en-US" dirty="0">
              <a:solidFill>
                <a:srgbClr val="5152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62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4655" y="486670"/>
            <a:ext cx="7384679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Più laureate che laureati tra gli occupati più giovani (20-29 anni)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10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433" y="2008714"/>
            <a:ext cx="121931" cy="31884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25398" y="1744015"/>
            <a:ext cx="1576636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La maggiore istruzione femminile a livello terziario, già rilevata nella popolazione generale, si conferma tra gli occupati, evidenziando inoltre il </a:t>
            </a:r>
            <a:r>
              <a:rPr lang="it-IT" sz="1200" dirty="0">
                <a:solidFill>
                  <a:srgbClr val="C00000"/>
                </a:solidFill>
              </a:rPr>
              <a:t>progressivo investimento </a:t>
            </a:r>
            <a:r>
              <a:rPr lang="it-IT" sz="1200" b="0" dirty="0">
                <a:solidFill>
                  <a:srgbClr val="515254"/>
                </a:solidFill>
              </a:rPr>
              <a:t>femminile </a:t>
            </a:r>
            <a:r>
              <a:rPr lang="it-IT" sz="1200" dirty="0">
                <a:solidFill>
                  <a:srgbClr val="C00000"/>
                </a:solidFill>
              </a:rPr>
              <a:t>nell’istruzione superiore (diploma e laurea) </a:t>
            </a:r>
            <a:r>
              <a:rPr lang="it-IT" sz="1200" b="0" dirty="0">
                <a:solidFill>
                  <a:srgbClr val="515254"/>
                </a:solidFill>
              </a:rPr>
              <a:t>delle generazioni più giovani</a:t>
            </a:r>
            <a:endParaRPr lang="it-IT" sz="1200" dirty="0">
              <a:solidFill>
                <a:srgbClr val="C00000"/>
              </a:solidFill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610706"/>
              </p:ext>
            </p:extLst>
          </p:nvPr>
        </p:nvGraphicFramePr>
        <p:xfrm>
          <a:off x="395536" y="1268761"/>
          <a:ext cx="69847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ooter Placeholder 4"/>
          <p:cNvSpPr txBox="1">
            <a:spLocks/>
          </p:cNvSpPr>
          <p:nvPr/>
        </p:nvSpPr>
        <p:spPr>
          <a:xfrm>
            <a:off x="395536" y="6035525"/>
            <a:ext cx="7980735" cy="35905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ISTAT.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4393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685" y="486670"/>
            <a:ext cx="7267277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Soprattutto dipendenti e autonome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11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395536" y="5877272"/>
            <a:ext cx="7980735" cy="517309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ISTAT.</a:t>
            </a:r>
          </a:p>
          <a:p>
            <a:pPr algn="l"/>
            <a:r>
              <a:rPr lang="it-IT" sz="800" b="0" kern="1400" spc="160" dirty="0">
                <a:solidFill>
                  <a:srgbClr val="515254"/>
                </a:solidFill>
              </a:rPr>
              <a:t>* Il calcolo delle percentuali può differire rispetto ai valori mostrati nel rapporto a causa del diverso ordine di approssimazione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433" y="2008714"/>
            <a:ext cx="121931" cy="31884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25398" y="1744015"/>
            <a:ext cx="1576636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Otto donne occupate su dieci lavorano alle dipendenze. Sul complesso degli occupati di entrambi i sessi, le donne sono</a:t>
            </a:r>
            <a:r>
              <a:rPr lang="it-IT" sz="1200" dirty="0">
                <a:solidFill>
                  <a:srgbClr val="C00000"/>
                </a:solidFill>
              </a:rPr>
              <a:t> la metà</a:t>
            </a:r>
            <a:r>
              <a:rPr lang="it-IT" sz="1200" b="0" dirty="0">
                <a:solidFill>
                  <a:srgbClr val="515254"/>
                </a:solidFill>
              </a:rPr>
              <a:t> (49,3%) </a:t>
            </a:r>
            <a:r>
              <a:rPr lang="it-IT" sz="1200" dirty="0">
                <a:solidFill>
                  <a:srgbClr val="C00000"/>
                </a:solidFill>
              </a:rPr>
              <a:t>degli occupati alle dipendenze</a:t>
            </a:r>
            <a:r>
              <a:rPr lang="it-IT" sz="1200" b="0" dirty="0">
                <a:solidFill>
                  <a:srgbClr val="515254"/>
                </a:solidFill>
              </a:rPr>
              <a:t>, circa </a:t>
            </a:r>
            <a:r>
              <a:rPr lang="it-IT" sz="1200" dirty="0">
                <a:solidFill>
                  <a:srgbClr val="C00000"/>
                </a:solidFill>
              </a:rPr>
              <a:t>quattro su dieci </a:t>
            </a:r>
            <a:r>
              <a:rPr lang="it-IT" sz="1200" b="0" dirty="0">
                <a:solidFill>
                  <a:srgbClr val="515254"/>
                </a:solidFill>
              </a:rPr>
              <a:t>tra i </a:t>
            </a:r>
            <a:r>
              <a:rPr lang="it-IT" sz="1200" dirty="0">
                <a:solidFill>
                  <a:srgbClr val="C00000"/>
                </a:solidFill>
              </a:rPr>
              <a:t>lavoratori autonomi</a:t>
            </a:r>
            <a:r>
              <a:rPr lang="it-IT" sz="1200" b="0" dirty="0">
                <a:solidFill>
                  <a:srgbClr val="515254"/>
                </a:solidFill>
              </a:rPr>
              <a:t>, e ben </a:t>
            </a:r>
            <a:r>
              <a:rPr lang="it-IT" sz="1200" dirty="0">
                <a:solidFill>
                  <a:srgbClr val="C00000"/>
                </a:solidFill>
              </a:rPr>
              <a:t>sei su dieci </a:t>
            </a:r>
            <a:r>
              <a:rPr lang="it-IT" sz="1200" b="0" dirty="0">
                <a:solidFill>
                  <a:srgbClr val="515254"/>
                </a:solidFill>
              </a:rPr>
              <a:t>tra gli </a:t>
            </a:r>
            <a:r>
              <a:rPr lang="it-IT" sz="1200" dirty="0">
                <a:solidFill>
                  <a:srgbClr val="C00000"/>
                </a:solidFill>
              </a:rPr>
              <a:t>occupati in collaborazione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42" y="1289915"/>
            <a:ext cx="7117697" cy="4450466"/>
          </a:xfrm>
          <a:prstGeom prst="rect">
            <a:avLst/>
          </a:prstGeom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7024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5" y="1268760"/>
            <a:ext cx="7321563" cy="4489237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685" y="486670"/>
            <a:ext cx="7267277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Il profilo delle lavoratrici indipendenti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12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395536" y="5877272"/>
            <a:ext cx="7980735" cy="517309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ISTAT.</a:t>
            </a:r>
          </a:p>
          <a:p>
            <a:pPr algn="l"/>
            <a:r>
              <a:rPr lang="it-IT" sz="800" b="0" kern="1400" spc="160" dirty="0">
                <a:solidFill>
                  <a:srgbClr val="515254"/>
                </a:solidFill>
              </a:rPr>
              <a:t>* Collaboratrici e autonome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433" y="2008714"/>
            <a:ext cx="121931" cy="31884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25398" y="1744015"/>
            <a:ext cx="1511098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dirty="0">
                <a:solidFill>
                  <a:srgbClr val="C00000"/>
                </a:solidFill>
              </a:rPr>
              <a:t>più</a:t>
            </a:r>
            <a:r>
              <a:rPr lang="it-IT" sz="1200" b="0" dirty="0">
                <a:solidFill>
                  <a:srgbClr val="515254"/>
                </a:solidFill>
              </a:rPr>
              <a:t> giovani,</a:t>
            </a:r>
            <a:r>
              <a:rPr lang="it-IT" sz="1800" b="0" dirty="0">
                <a:solidFill>
                  <a:srgbClr val="515254"/>
                </a:solidFill>
              </a:rPr>
              <a:t> </a:t>
            </a:r>
            <a:r>
              <a:rPr lang="it-IT" sz="1200" dirty="0">
                <a:solidFill>
                  <a:srgbClr val="C00000"/>
                </a:solidFill>
              </a:rPr>
              <a:t>più</a:t>
            </a:r>
            <a:r>
              <a:rPr lang="it-IT" sz="1800" b="0" dirty="0">
                <a:solidFill>
                  <a:srgbClr val="515254"/>
                </a:solidFill>
              </a:rPr>
              <a:t> </a:t>
            </a:r>
            <a:r>
              <a:rPr lang="it-IT" sz="1200" b="0" dirty="0">
                <a:solidFill>
                  <a:srgbClr val="515254"/>
                </a:solidFill>
              </a:rPr>
              <a:t>istruite, </a:t>
            </a:r>
            <a:r>
              <a:rPr lang="it-IT" sz="1200" dirty="0">
                <a:solidFill>
                  <a:srgbClr val="C00000"/>
                </a:solidFill>
              </a:rPr>
              <a:t>più</a:t>
            </a:r>
            <a:r>
              <a:rPr lang="it-IT" sz="1200" b="0" dirty="0">
                <a:solidFill>
                  <a:srgbClr val="515254"/>
                </a:solidFill>
              </a:rPr>
              <a:t> occupate in professioni ad alta qualificazione e </a:t>
            </a:r>
            <a:r>
              <a:rPr lang="it-IT" sz="1200" dirty="0">
                <a:solidFill>
                  <a:srgbClr val="C00000"/>
                </a:solidFill>
              </a:rPr>
              <a:t>più </a:t>
            </a:r>
            <a:r>
              <a:rPr lang="it-IT" sz="1200" b="0" dirty="0">
                <a:solidFill>
                  <a:srgbClr val="515254"/>
                </a:solidFill>
              </a:rPr>
              <a:t>spesso di cittadinanza italiana rispetto alle lavoratrici dipendenti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9220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7584" y="620688"/>
            <a:ext cx="6408712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Dal sito </a:t>
            </a:r>
            <a:r>
              <a:rPr lang="it-IT" dirty="0" err="1">
                <a:solidFill>
                  <a:srgbClr val="515254"/>
                </a:solidFill>
                <a:latin typeface="News Gothic MT"/>
                <a:cs typeface="News Gothic MT"/>
              </a:rPr>
              <a:t>LaFemme</a:t>
            </a:r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 al nuovo portale Equipe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13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31" y="1179351"/>
            <a:ext cx="7392938" cy="4499297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924242" y="5805264"/>
            <a:ext cx="7032134" cy="432046"/>
          </a:xfrm>
          <a:prstGeom prst="rect">
            <a:avLst/>
          </a:prstGeom>
        </p:spPr>
        <p:txBody>
          <a:bodyPr vert="horz"/>
          <a:lstStyle>
            <a:lvl1pPr indent="0">
              <a:spcBef>
                <a:spcPct val="20000"/>
              </a:spcBef>
              <a:buFont typeface="Arial"/>
              <a:buNone/>
              <a:defRPr sz="2000">
                <a:solidFill>
                  <a:srgbClr val="515254"/>
                </a:solidFill>
                <a:latin typeface="News Gothic MT"/>
                <a:cs typeface="News Gothic MT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600">
                <a:latin typeface="Akzidenz Grotesk BE Md"/>
                <a:cs typeface="Akzidenz Grotesk BE Md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600">
                <a:latin typeface="Akzidenz Grotesk BE Md"/>
                <a:cs typeface="Akzidenz Grotesk BE Md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600">
                <a:latin typeface="Akzidenz Grotesk BE Md"/>
                <a:cs typeface="Akzidenz Grotesk BE Md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600">
                <a:latin typeface="Akzidenz Grotesk BE Md"/>
                <a:cs typeface="Akzidenz Grotesk BE Md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ED253D"/>
                </a:solidFill>
              </a:rPr>
              <a:t>…presto on line…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73993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sz="2000" dirty="0" err="1">
                <a:solidFill>
                  <a:srgbClr val="E74E51"/>
                </a:solidFill>
              </a:rPr>
              <a:t>EQuIPE</a:t>
            </a:r>
            <a:r>
              <a:rPr lang="en-US" sz="2000" dirty="0">
                <a:solidFill>
                  <a:srgbClr val="E74E51"/>
                </a:solidFill>
              </a:rPr>
              <a:t> 2020</a:t>
            </a:r>
            <a:br>
              <a:rPr lang="en-US" sz="2000" dirty="0">
                <a:solidFill>
                  <a:srgbClr val="E74E51"/>
                </a:solidFill>
              </a:rPr>
            </a:br>
            <a:r>
              <a:rPr lang="en-US" sz="2000" dirty="0">
                <a:solidFill>
                  <a:srgbClr val="E74E51"/>
                </a:solidFill>
              </a:rPr>
              <a:t>Italia </a:t>
            </a:r>
            <a:r>
              <a:rPr lang="en-US" sz="2000" dirty="0" err="1">
                <a:solidFill>
                  <a:srgbClr val="E74E51"/>
                </a:solidFill>
              </a:rPr>
              <a:t>Lavoro</a:t>
            </a:r>
            <a:r>
              <a:rPr lang="en-US" sz="2000" dirty="0">
                <a:solidFill>
                  <a:srgbClr val="E74E51"/>
                </a:solidFill>
              </a:rPr>
              <a:t> </a:t>
            </a:r>
            <a:r>
              <a:rPr lang="en-US" sz="2000" dirty="0" err="1">
                <a:solidFill>
                  <a:srgbClr val="E74E51"/>
                </a:solidFill>
              </a:rPr>
              <a:t>S.p.A</a:t>
            </a:r>
            <a:r>
              <a:rPr lang="en-US" sz="2000" dirty="0">
                <a:solidFill>
                  <a:srgbClr val="E74E51"/>
                </a:solidFill>
              </a:rPr>
              <a:t/>
            </a:r>
            <a:br>
              <a:rPr lang="en-US" sz="2000" dirty="0">
                <a:solidFill>
                  <a:srgbClr val="E74E51"/>
                </a:solidFill>
              </a:rPr>
            </a:br>
            <a:r>
              <a:rPr lang="en-US" sz="2000" dirty="0">
                <a:solidFill>
                  <a:srgbClr val="E74E51"/>
                </a:solidFill>
              </a:rPr>
              <a:t>Via </a:t>
            </a:r>
            <a:r>
              <a:rPr lang="en-US" sz="2000" dirty="0" err="1">
                <a:solidFill>
                  <a:srgbClr val="E74E51"/>
                </a:solidFill>
              </a:rPr>
              <a:t>Guidubaldo</a:t>
            </a:r>
            <a:r>
              <a:rPr lang="en-US" sz="2000" dirty="0">
                <a:solidFill>
                  <a:srgbClr val="E74E51"/>
                </a:solidFill>
              </a:rPr>
              <a:t> Del Monte, 60 </a:t>
            </a:r>
            <a:br>
              <a:rPr lang="en-US" sz="2000" dirty="0">
                <a:solidFill>
                  <a:srgbClr val="E74E51"/>
                </a:solidFill>
              </a:rPr>
            </a:br>
            <a:r>
              <a:rPr lang="en-US" sz="2000" dirty="0">
                <a:solidFill>
                  <a:srgbClr val="E74E51"/>
                </a:solidFill>
              </a:rPr>
              <a:t>- 00197 Roma</a:t>
            </a:r>
            <a:br>
              <a:rPr lang="en-US" sz="2000" dirty="0">
                <a:solidFill>
                  <a:srgbClr val="E74E51"/>
                </a:solidFill>
              </a:rPr>
            </a:br>
            <a:r>
              <a:rPr lang="en-US" sz="2000" dirty="0">
                <a:solidFill>
                  <a:srgbClr val="E74E51"/>
                </a:solidFill>
              </a:rPr>
              <a:t>tel.  06/80.244.452</a:t>
            </a:r>
            <a:br>
              <a:rPr lang="en-US" sz="2000" dirty="0">
                <a:solidFill>
                  <a:srgbClr val="E74E51"/>
                </a:solidFill>
              </a:rPr>
            </a:br>
            <a:r>
              <a:rPr lang="en-US" sz="2000" dirty="0">
                <a:solidFill>
                  <a:srgbClr val="E74E51"/>
                </a:solidFill>
              </a:rPr>
              <a:t>amarsala@italialavoro.it</a:t>
            </a:r>
            <a:br>
              <a:rPr lang="en-US" sz="2000" dirty="0">
                <a:solidFill>
                  <a:srgbClr val="E74E51"/>
                </a:solidFill>
              </a:rPr>
            </a:br>
            <a:r>
              <a:rPr lang="en-US" sz="2000" dirty="0">
                <a:solidFill>
                  <a:srgbClr val="E74E51"/>
                </a:solidFill>
              </a:rPr>
              <a:t/>
            </a:r>
            <a:br>
              <a:rPr lang="en-US" sz="2000" dirty="0">
                <a:solidFill>
                  <a:srgbClr val="E74E51"/>
                </a:solidFill>
              </a:rPr>
            </a:br>
            <a:endParaRPr lang="en-US" sz="2000" dirty="0">
              <a:solidFill>
                <a:srgbClr val="E74E51"/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2699792" y="6381328"/>
            <a:ext cx="4295830" cy="365125"/>
          </a:xfrm>
        </p:spPr>
        <p:txBody>
          <a:bodyPr/>
          <a:lstStyle/>
          <a:p>
            <a:pPr algn="ctr"/>
            <a:r>
              <a:rPr lang="en-US" sz="1000" b="1" kern="1400" spc="160" dirty="0">
                <a:solidFill>
                  <a:srgbClr val="515254"/>
                </a:solidFill>
              </a:rPr>
              <a:t>28 </a:t>
            </a:r>
            <a:r>
              <a:rPr lang="en-US" sz="1000" b="1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b="1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8778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4"/>
          <p:cNvSpPr txBox="1">
            <a:spLocks/>
          </p:cNvSpPr>
          <p:nvPr/>
        </p:nvSpPr>
        <p:spPr>
          <a:xfrm>
            <a:off x="6784565" y="2798857"/>
            <a:ext cx="2390531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690 mila </a:t>
            </a:r>
            <a:r>
              <a:rPr lang="it-IT" sz="1200" dirty="0">
                <a:solidFill>
                  <a:srgbClr val="C00000"/>
                </a:solidFill>
              </a:rPr>
              <a:t>donne</a:t>
            </a:r>
            <a:r>
              <a:rPr lang="it-IT" sz="1200" b="0" dirty="0">
                <a:solidFill>
                  <a:srgbClr val="515254"/>
                </a:solidFill>
              </a:rPr>
              <a:t> residenti c.a.</a:t>
            </a:r>
          </a:p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571 mila </a:t>
            </a:r>
            <a:r>
              <a:rPr lang="it-IT" sz="1200" dirty="0">
                <a:solidFill>
                  <a:srgbClr val="C00000"/>
                </a:solidFill>
              </a:rPr>
              <a:t>italiane</a:t>
            </a:r>
          </a:p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120 mila </a:t>
            </a:r>
            <a:r>
              <a:rPr lang="it-IT" sz="1200" dirty="0">
                <a:solidFill>
                  <a:srgbClr val="C00000"/>
                </a:solidFill>
              </a:rPr>
              <a:t>straniere</a:t>
            </a:r>
            <a:r>
              <a:rPr lang="it-IT" sz="1200" b="0" dirty="0">
                <a:solidFill>
                  <a:srgbClr val="515254"/>
                </a:solidFill>
              </a:rPr>
              <a:t> pari al 17,3% della popolazione femminile di tutte le età (30,8% nella classe 30-44 anni)</a:t>
            </a:r>
          </a:p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endParaRPr lang="en-US" sz="1200" b="0" dirty="0">
              <a:solidFill>
                <a:srgbClr val="515254"/>
              </a:solidFill>
            </a:endParaRP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17906"/>
              </p:ext>
            </p:extLst>
          </p:nvPr>
        </p:nvGraphicFramePr>
        <p:xfrm>
          <a:off x="207610" y="1463021"/>
          <a:ext cx="6625658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685" y="486670"/>
            <a:ext cx="7267277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Una società femminile plurale, in cui convivono donne di diversa età, provenienza, formazione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2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395536" y="5609374"/>
            <a:ext cx="7980735" cy="35905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ISTAT.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600" y="1986980"/>
            <a:ext cx="121931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685" y="486670"/>
            <a:ext cx="7267277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I livelli di istruzione delle milanesi tra i 20 e i 64 anni: di chi parliamo quando parliamo di capitale umano 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3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395536" y="5807953"/>
            <a:ext cx="7980735" cy="35905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ISTAT.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343939"/>
              </p:ext>
            </p:extLst>
          </p:nvPr>
        </p:nvGraphicFramePr>
        <p:xfrm>
          <a:off x="300087" y="1648798"/>
          <a:ext cx="7267277" cy="415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433" y="2008714"/>
            <a:ext cx="121931" cy="31884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25398" y="2008714"/>
            <a:ext cx="1576636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La quota di diplomati e laureati è complessivamente maggiore tra le donne che tra gli uomini, con un evidente </a:t>
            </a:r>
            <a:r>
              <a:rPr lang="it-IT" sz="1200" dirty="0">
                <a:solidFill>
                  <a:srgbClr val="C00000"/>
                </a:solidFill>
              </a:rPr>
              <a:t>“effetto sorpasso” </a:t>
            </a:r>
            <a:r>
              <a:rPr lang="it-IT" sz="1200" b="0" dirty="0">
                <a:solidFill>
                  <a:srgbClr val="515254"/>
                </a:solidFill>
              </a:rPr>
              <a:t>sui coetanei nelle età </a:t>
            </a:r>
            <a:r>
              <a:rPr lang="it-IT" sz="1200" dirty="0">
                <a:solidFill>
                  <a:srgbClr val="C00000"/>
                </a:solidFill>
              </a:rPr>
              <a:t>under 45</a:t>
            </a:r>
          </a:p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dirty="0">
                <a:solidFill>
                  <a:srgbClr val="C00000"/>
                </a:solidFill>
              </a:rPr>
              <a:t>tra i ventenni </a:t>
            </a:r>
            <a:r>
              <a:rPr lang="it-IT" sz="1200" b="0" dirty="0">
                <a:solidFill>
                  <a:srgbClr val="515254"/>
                </a:solidFill>
              </a:rPr>
              <a:t>sono già laureate il </a:t>
            </a:r>
            <a:r>
              <a:rPr lang="it-IT" sz="1200" dirty="0">
                <a:solidFill>
                  <a:srgbClr val="C00000"/>
                </a:solidFill>
              </a:rPr>
              <a:t>36,4% delle donne </a:t>
            </a:r>
            <a:r>
              <a:rPr lang="it-IT" sz="1200" b="0" dirty="0">
                <a:solidFill>
                  <a:srgbClr val="515254"/>
                </a:solidFill>
              </a:rPr>
              <a:t>e solo il 20,8% degli uomini</a:t>
            </a:r>
            <a:endParaRPr lang="en-US" sz="1200" b="0" dirty="0">
              <a:solidFill>
                <a:srgbClr val="515254"/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2411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685" y="486670"/>
            <a:ext cx="7267277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Milano, Italia, Europa: alti livelli di attività e occupazione, e livelli contenuti di disoccupazione delle milanesi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4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395536" y="6035525"/>
            <a:ext cx="7980735" cy="35905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ISTAT.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433" y="2008714"/>
            <a:ext cx="121931" cy="31884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25398" y="2008714"/>
            <a:ext cx="1576636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Su tutte le principali dimensioni della partecipazione al lavoro – </a:t>
            </a:r>
            <a:r>
              <a:rPr lang="it-IT" sz="1200" dirty="0">
                <a:solidFill>
                  <a:srgbClr val="C00000"/>
                </a:solidFill>
              </a:rPr>
              <a:t>attività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1200" dirty="0">
                <a:solidFill>
                  <a:srgbClr val="C00000"/>
                </a:solidFill>
              </a:rPr>
              <a:t>occupazione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it-IT" sz="1200" dirty="0">
                <a:solidFill>
                  <a:srgbClr val="C00000"/>
                </a:solidFill>
              </a:rPr>
              <a:t> disoccupazione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it-IT" sz="1200" dirty="0">
                <a:solidFill>
                  <a:srgbClr val="C00000"/>
                </a:solidFill>
              </a:rPr>
              <a:t> inattività </a:t>
            </a:r>
            <a:r>
              <a:rPr lang="it-IT" sz="1200" b="0" dirty="0">
                <a:solidFill>
                  <a:srgbClr val="515254"/>
                </a:solidFill>
              </a:rPr>
              <a:t>– le milanesi mostrano infatti indicatori ben </a:t>
            </a:r>
            <a:r>
              <a:rPr lang="it-IT" sz="1200" dirty="0">
                <a:solidFill>
                  <a:srgbClr val="C00000"/>
                </a:solidFill>
              </a:rPr>
              <a:t>superiori </a:t>
            </a:r>
            <a:r>
              <a:rPr lang="it-IT" sz="1200" b="0" dirty="0">
                <a:solidFill>
                  <a:srgbClr val="515254"/>
                </a:solidFill>
              </a:rPr>
              <a:t>agli </a:t>
            </a:r>
            <a:r>
              <a:rPr lang="it-IT" sz="1200" dirty="0">
                <a:solidFill>
                  <a:srgbClr val="C00000"/>
                </a:solidFill>
              </a:rPr>
              <a:t>obiettivi di Lisbona</a:t>
            </a:r>
            <a:r>
              <a:rPr lang="it-IT" sz="1200" b="0" dirty="0">
                <a:solidFill>
                  <a:srgbClr val="515254"/>
                </a:solidFill>
              </a:rPr>
              <a:t>, e complessi-</a:t>
            </a:r>
            <a:r>
              <a:rPr lang="it-IT" sz="1200" b="0" dirty="0" err="1">
                <a:solidFill>
                  <a:srgbClr val="515254"/>
                </a:solidFill>
              </a:rPr>
              <a:t>vamente</a:t>
            </a:r>
            <a:r>
              <a:rPr lang="it-IT" sz="1200" b="0" dirty="0">
                <a:solidFill>
                  <a:srgbClr val="515254"/>
                </a:solidFill>
              </a:rPr>
              <a:t> migliori della media dei paesi europei più sviluppati</a:t>
            </a:r>
            <a:endParaRPr lang="en-US" sz="1200" b="0" dirty="0">
              <a:solidFill>
                <a:srgbClr val="515254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25346"/>
              </p:ext>
            </p:extLst>
          </p:nvPr>
        </p:nvGraphicFramePr>
        <p:xfrm>
          <a:off x="546520" y="798984"/>
          <a:ext cx="6840760" cy="496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8427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427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218106"/>
              </p:ext>
            </p:extLst>
          </p:nvPr>
        </p:nvGraphicFramePr>
        <p:xfrm>
          <a:off x="546520" y="1181304"/>
          <a:ext cx="3368485" cy="246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411193"/>
              </p:ext>
            </p:extLst>
          </p:nvPr>
        </p:nvGraphicFramePr>
        <p:xfrm>
          <a:off x="3958793" y="1170387"/>
          <a:ext cx="3491571" cy="247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435130"/>
              </p:ext>
            </p:extLst>
          </p:nvPr>
        </p:nvGraphicFramePr>
        <p:xfrm>
          <a:off x="560088" y="3643659"/>
          <a:ext cx="3389932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235770"/>
              </p:ext>
            </p:extLst>
          </p:nvPr>
        </p:nvGraphicFramePr>
        <p:xfrm>
          <a:off x="3914914" y="3644047"/>
          <a:ext cx="3535450" cy="231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0057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685" y="486670"/>
            <a:ext cx="7267277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Milano tra le capitali Europee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5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395536" y="6035525"/>
            <a:ext cx="7980735" cy="35905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Eurostat</a:t>
            </a:r>
            <a:r>
              <a:rPr lang="it-IT" sz="1000" b="0" kern="1400" spc="160" dirty="0">
                <a:solidFill>
                  <a:srgbClr val="515254"/>
                </a:solidFill>
              </a:rPr>
              <a:t> (Urban Audit).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433" y="2008714"/>
            <a:ext cx="121931" cy="31884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25398" y="2741654"/>
            <a:ext cx="1576636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Considerando le sole capitali dei paesi europei più sviluppati, </a:t>
            </a:r>
            <a:r>
              <a:rPr lang="it-IT" sz="1200" dirty="0">
                <a:solidFill>
                  <a:srgbClr val="C00000"/>
                </a:solidFill>
              </a:rPr>
              <a:t>Milano </a:t>
            </a:r>
            <a:r>
              <a:rPr lang="it-IT" sz="1200" b="0" dirty="0">
                <a:solidFill>
                  <a:srgbClr val="515254"/>
                </a:solidFill>
              </a:rPr>
              <a:t>si colloca al livello dei paesi del Nord Europa e supera Lugano, Madrid, Londra, Roma e Bruxelles </a:t>
            </a:r>
            <a:endParaRPr lang="en-US" sz="1200" b="0" dirty="0">
              <a:solidFill>
                <a:srgbClr val="515254"/>
              </a:solidFill>
            </a:endParaRPr>
          </a:p>
        </p:txBody>
      </p: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044224"/>
              </p:ext>
            </p:extLst>
          </p:nvPr>
        </p:nvGraphicFramePr>
        <p:xfrm>
          <a:off x="314973" y="1345458"/>
          <a:ext cx="7210425" cy="4603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60379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685" y="486670"/>
            <a:ext cx="7267277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La partecipazione per età: bassa tra le giovani, altissima tra le donne in età centrale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6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433" y="2008714"/>
            <a:ext cx="121931" cy="31884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28075" y="2368754"/>
            <a:ext cx="1576636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La partecipazione al lavoro delle milanesi </a:t>
            </a:r>
            <a:r>
              <a:rPr lang="it-IT" sz="1200" dirty="0">
                <a:solidFill>
                  <a:srgbClr val="7F7F7F"/>
                </a:solidFill>
              </a:rPr>
              <a:t>è più bassa della Media EU15 </a:t>
            </a:r>
            <a:r>
              <a:rPr lang="it-IT" sz="1200" b="0" dirty="0">
                <a:solidFill>
                  <a:srgbClr val="515254"/>
                </a:solidFill>
              </a:rPr>
              <a:t>tra le giovani entro i 24 anni; è invece particolarmente alta e </a:t>
            </a:r>
            <a:r>
              <a:rPr lang="it-IT" sz="1200" dirty="0">
                <a:solidFill>
                  <a:srgbClr val="C00000"/>
                </a:solidFill>
              </a:rPr>
              <a:t>superiore alla Media EU15 </a:t>
            </a:r>
            <a:r>
              <a:rPr lang="it-IT" sz="1200" b="0" dirty="0">
                <a:solidFill>
                  <a:srgbClr val="515254"/>
                </a:solidFill>
              </a:rPr>
              <a:t>per tutte le milanesi in </a:t>
            </a:r>
            <a:r>
              <a:rPr lang="it-IT" sz="1200" dirty="0">
                <a:solidFill>
                  <a:srgbClr val="C00000"/>
                </a:solidFill>
              </a:rPr>
              <a:t>età centrale</a:t>
            </a:r>
            <a:endParaRPr lang="en-US" sz="1200" dirty="0">
              <a:solidFill>
                <a:srgbClr val="C00000"/>
              </a:solidFill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985142"/>
              </p:ext>
            </p:extLst>
          </p:nvPr>
        </p:nvGraphicFramePr>
        <p:xfrm>
          <a:off x="395535" y="1312927"/>
          <a:ext cx="7049897" cy="276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460033"/>
              </p:ext>
            </p:extLst>
          </p:nvPr>
        </p:nvGraphicFramePr>
        <p:xfrm>
          <a:off x="395535" y="4149081"/>
          <a:ext cx="7049897" cy="18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Footer Placeholder 4"/>
          <p:cNvSpPr txBox="1">
            <a:spLocks/>
          </p:cNvSpPr>
          <p:nvPr/>
        </p:nvSpPr>
        <p:spPr>
          <a:xfrm>
            <a:off x="395536" y="6035525"/>
            <a:ext cx="7980735" cy="35905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ISTAT.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24624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685" y="486670"/>
            <a:ext cx="7267277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La presenza di figli conviventi incide sui livelli di occupazione delle donne in età centrale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7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433" y="2008714"/>
            <a:ext cx="121931" cy="31884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25398" y="1648674"/>
            <a:ext cx="1576636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La gran maggioranza delle milanesi con figli è occupata, ma la presenza di figli conviventi continua a incidere sui livelli di occupazione femminili nelle età centrali </a:t>
            </a:r>
            <a:r>
              <a:rPr lang="it-IT" sz="1200" dirty="0">
                <a:solidFill>
                  <a:srgbClr val="C00000"/>
                </a:solidFill>
              </a:rPr>
              <a:t>tra i 30 e i 44 anni </a:t>
            </a:r>
            <a:r>
              <a:rPr lang="it-IT" sz="1200" b="0" dirty="0">
                <a:solidFill>
                  <a:srgbClr val="515254"/>
                </a:solidFill>
              </a:rPr>
              <a:t>, cioè nella fase del corso di vita in cui prevalgono nella popolazione i nuclei con figli, e i figli sono tipicamente in età prescolare o scolare.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556792"/>
            <a:ext cx="7153346" cy="4245482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95536" y="6035525"/>
            <a:ext cx="7980735" cy="35905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ISTAT.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7680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685" y="486670"/>
            <a:ext cx="7267277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L’offerta di lavoro non utilizzata: 2 donne su 10 cercano attivamente lavoro, o sono disponibili a lavorare, o vorrebbero lavorare più ore 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8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433" y="2008714"/>
            <a:ext cx="121931" cy="31884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25398" y="1744015"/>
            <a:ext cx="1576636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Circa un quinto delle milanesi (20-64 anni) è in cerca di un lavoro che non trova, o vorrebbe lavorare anche se non cerca lavoro (ufficialmente inattiva), o vorrebbe lavorare più ore di quanto non faccia. Molte le giovani inoccupate, troppe le part </a:t>
            </a:r>
            <a:r>
              <a:rPr lang="it-IT" sz="1200" b="0" dirty="0" err="1">
                <a:solidFill>
                  <a:srgbClr val="515254"/>
                </a:solidFill>
              </a:rPr>
              <a:t>timers</a:t>
            </a:r>
            <a:r>
              <a:rPr lang="it-IT" sz="1200" b="0" dirty="0">
                <a:solidFill>
                  <a:srgbClr val="515254"/>
                </a:solidFill>
              </a:rPr>
              <a:t> involontarie (elevata la concentrazione tra le straniere di tutte le età)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85" y="1725113"/>
            <a:ext cx="7262748" cy="4310412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95536" y="6035525"/>
            <a:ext cx="7980735" cy="35905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ISTAT.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2360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685" y="486670"/>
            <a:ext cx="7267277" cy="5760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74E51"/>
                </a:solidFill>
              </a:defRPr>
            </a:lvl1pPr>
          </a:lstStyle>
          <a:p>
            <a:r>
              <a:rPr lang="it-IT" dirty="0">
                <a:solidFill>
                  <a:srgbClr val="515254"/>
                </a:solidFill>
                <a:latin typeface="News Gothic MT"/>
                <a:cs typeface="News Gothic MT"/>
              </a:rPr>
              <a:t>Il lavoratore milanese è per metà una lavoratrice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24600"/>
            <a:ext cx="2133600" cy="365125"/>
          </a:xfrm>
        </p:spPr>
        <p:txBody>
          <a:bodyPr/>
          <a:lstStyle/>
          <a:p>
            <a:fld id="{CB8C4D0F-2F62-F742-BB26-2CAC5DC0F771}" type="slidenum">
              <a:rPr lang="en-US" sz="1000" kern="1400" spc="160">
                <a:solidFill>
                  <a:srgbClr val="515254"/>
                </a:solidFill>
              </a:rPr>
              <a:pPr/>
              <a:t>9</a:t>
            </a:fld>
            <a:endParaRPr lang="en-US" sz="1000" kern="1400" spc="160" dirty="0">
              <a:solidFill>
                <a:srgbClr val="515254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433" y="2008714"/>
            <a:ext cx="121931" cy="318848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25398" y="1744015"/>
            <a:ext cx="1576636" cy="72008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spcAft>
                <a:spcPts val="1200"/>
              </a:spcAft>
              <a:buClr>
                <a:srgbClr val="E72C3D"/>
              </a:buClr>
              <a:buSzPct val="140000"/>
              <a:buFont typeface="Lucida Grande"/>
              <a:buChar char="&gt;"/>
            </a:pPr>
            <a:r>
              <a:rPr lang="it-IT" sz="1200" b="0" dirty="0">
                <a:solidFill>
                  <a:srgbClr val="515254"/>
                </a:solidFill>
              </a:rPr>
              <a:t>Gli occupati che risiedono a Milano sono complessivamente più di mezzo milione (562.000), </a:t>
            </a:r>
            <a:r>
              <a:rPr lang="it-IT" sz="1200" dirty="0">
                <a:solidFill>
                  <a:srgbClr val="C00000"/>
                </a:solidFill>
              </a:rPr>
              <a:t>di cui 268.000 donne</a:t>
            </a:r>
            <a:r>
              <a:rPr lang="it-IT" sz="1200" b="0" dirty="0">
                <a:solidFill>
                  <a:srgbClr val="515254"/>
                </a:solidFill>
              </a:rPr>
              <a:t>, pari al 47,6% del totale: </a:t>
            </a:r>
            <a:r>
              <a:rPr lang="it-IT" sz="1200" dirty="0">
                <a:solidFill>
                  <a:srgbClr val="C00000"/>
                </a:solidFill>
              </a:rPr>
              <a:t>quasi un occupato su due </a:t>
            </a:r>
            <a:r>
              <a:rPr lang="it-IT" sz="1200" b="0" dirty="0">
                <a:solidFill>
                  <a:srgbClr val="515254"/>
                </a:solidFill>
              </a:rPr>
              <a:t>è donna tra gli</a:t>
            </a:r>
            <a:r>
              <a:rPr lang="it-IT" sz="1200" dirty="0">
                <a:solidFill>
                  <a:srgbClr val="C00000"/>
                </a:solidFill>
              </a:rPr>
              <a:t> italiani</a:t>
            </a:r>
            <a:r>
              <a:rPr lang="it-IT" sz="1200" b="0" dirty="0">
                <a:solidFill>
                  <a:srgbClr val="515254"/>
                </a:solidFill>
              </a:rPr>
              <a:t> (46,6%), e </a:t>
            </a:r>
            <a:r>
              <a:rPr lang="it-IT" sz="1200" dirty="0">
                <a:solidFill>
                  <a:srgbClr val="C00000"/>
                </a:solidFill>
              </a:rPr>
              <a:t>più di un occupato su due</a:t>
            </a:r>
            <a:r>
              <a:rPr lang="it-IT" sz="1200" b="0" dirty="0">
                <a:solidFill>
                  <a:srgbClr val="515254"/>
                </a:solidFill>
              </a:rPr>
              <a:t> è donna tra gli </a:t>
            </a:r>
            <a:r>
              <a:rPr lang="it-IT" sz="1200" dirty="0">
                <a:solidFill>
                  <a:srgbClr val="C00000"/>
                </a:solidFill>
              </a:rPr>
              <a:t>stranieri </a:t>
            </a:r>
            <a:r>
              <a:rPr lang="it-IT" sz="1200" b="0" dirty="0">
                <a:solidFill>
                  <a:srgbClr val="515254"/>
                </a:solidFill>
              </a:rPr>
              <a:t>(50,5%)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53" y="1289915"/>
            <a:ext cx="7117697" cy="4450466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95536" y="6035525"/>
            <a:ext cx="7980735" cy="35905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r" defTabSz="457200" rtl="0" eaLnBrk="1" latinLnBrk="0" hangingPunct="1">
              <a:defRPr sz="1300" b="1" i="0" kern="1200">
                <a:solidFill>
                  <a:schemeClr val="tx1"/>
                </a:solidFill>
                <a:latin typeface="News Gothic MT"/>
                <a:ea typeface="+mn-ea"/>
                <a:cs typeface="News Gothic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b="0" kern="1400" spc="160" dirty="0">
                <a:solidFill>
                  <a:srgbClr val="515254"/>
                </a:solidFill>
              </a:rPr>
              <a:t>Fonte: AA.VV.«A Milano il lavoro è donna»; elaborazioni Staff </a:t>
            </a:r>
            <a:r>
              <a:rPr lang="it-IT" sz="1000" b="0" kern="1400" spc="160" dirty="0" err="1">
                <a:solidFill>
                  <a:srgbClr val="515254"/>
                </a:solidFill>
              </a:rPr>
              <a:t>EQuIPE</a:t>
            </a:r>
            <a:r>
              <a:rPr lang="it-IT" sz="1000" b="0" kern="1400" spc="160" dirty="0">
                <a:solidFill>
                  <a:srgbClr val="515254"/>
                </a:solidFill>
              </a:rPr>
              <a:t> su dati ISTAT.</a:t>
            </a:r>
            <a:endParaRPr lang="en-US" sz="1000" b="0" kern="1400" spc="160" dirty="0">
              <a:solidFill>
                <a:srgbClr val="515254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24599"/>
            <a:ext cx="4824536" cy="365125"/>
          </a:xfrm>
        </p:spPr>
        <p:txBody>
          <a:bodyPr/>
          <a:lstStyle/>
          <a:p>
            <a:pPr algn="ctr"/>
            <a:r>
              <a:rPr lang="it-IT" sz="1000" b="1" kern="1400" spc="160" dirty="0" smtClean="0">
                <a:solidFill>
                  <a:srgbClr val="515254"/>
                </a:solidFill>
              </a:rPr>
              <a:t>«A </a:t>
            </a:r>
            <a:r>
              <a:rPr lang="it-IT" sz="1000" b="1" kern="1400" spc="160" dirty="0">
                <a:solidFill>
                  <a:srgbClr val="515254"/>
                </a:solidFill>
              </a:rPr>
              <a:t>Milano il lavoro è </a:t>
            </a:r>
            <a:r>
              <a:rPr lang="it-IT" sz="1000" b="1" kern="1400" spc="160" dirty="0" smtClean="0">
                <a:solidFill>
                  <a:srgbClr val="515254"/>
                </a:solidFill>
              </a:rPr>
              <a:t>donna» </a:t>
            </a:r>
            <a:r>
              <a:rPr lang="it-IT" sz="1000" i="1" kern="1400" spc="160" dirty="0" smtClean="0">
                <a:solidFill>
                  <a:srgbClr val="515254"/>
                </a:solidFill>
              </a:rPr>
              <a:t>- Milano, </a:t>
            </a:r>
            <a:r>
              <a:rPr lang="en-US" sz="1000" kern="1400" spc="160" dirty="0" smtClean="0">
                <a:solidFill>
                  <a:srgbClr val="515254"/>
                </a:solidFill>
              </a:rPr>
              <a:t>28 </a:t>
            </a:r>
            <a:r>
              <a:rPr lang="en-US" sz="1000" kern="1400" spc="160" dirty="0" err="1">
                <a:solidFill>
                  <a:srgbClr val="515254"/>
                </a:solidFill>
              </a:rPr>
              <a:t>settembre</a:t>
            </a:r>
            <a:r>
              <a:rPr lang="en-US" sz="1000" kern="1400" spc="160" dirty="0">
                <a:solidFill>
                  <a:srgbClr val="515254"/>
                </a:solidFill>
              </a:rPr>
              <a:t> 2016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2024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8961</TotalTime>
  <Words>1916</Words>
  <Application>Microsoft Office PowerPoint</Application>
  <PresentationFormat>Presentazione su schermo (4:3)</PresentationFormat>
  <Paragraphs>120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Akzidenz Grotesk BE Md</vt:lpstr>
      <vt:lpstr>Arial</vt:lpstr>
      <vt:lpstr>Calibri</vt:lpstr>
      <vt:lpstr>Lucida Grande</vt:lpstr>
      <vt:lpstr>News Gothic MT</vt:lpstr>
      <vt:lpstr>Office Theme</vt:lpstr>
      <vt:lpstr>A Milano il lavoro è donna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EQuIPE 2020 Italia Lavoro S.p.A Via Guidubaldo Del Monte, 60  - 00197 Roma tel.  06/80.244.452 amarsala@italialavoro.it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PROGETTO LAFEMME AD EQuIPE 2020</dc:title>
  <dc:creator>Valerio</dc:creator>
  <cp:lastModifiedBy>Marianna Cosseddu</cp:lastModifiedBy>
  <cp:revision>289</cp:revision>
  <cp:lastPrinted>2015-12-16T16:56:51Z</cp:lastPrinted>
  <dcterms:created xsi:type="dcterms:W3CDTF">2015-12-29T18:10:20Z</dcterms:created>
  <dcterms:modified xsi:type="dcterms:W3CDTF">2016-09-27T12:51:17Z</dcterms:modified>
</cp:coreProperties>
</file>