
<file path=[Content_Types].xml><?xml version="1.0" encoding="utf-8"?>
<Types xmlns="http://schemas.openxmlformats.org/package/2006/content-types"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3783013" cy="7562850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49" autoAdjust="0"/>
  </p:normalViewPr>
  <p:slideViewPr>
    <p:cSldViewPr snapToGrid="0">
      <p:cViewPr varScale="1">
        <p:scale>
          <a:sx n="61" d="100"/>
          <a:sy n="61" d="100"/>
        </p:scale>
        <p:origin x="-1740" y="-90"/>
      </p:cViewPr>
      <p:guideLst>
        <p:guide orient="horz" pos="2382"/>
        <p:guide pos="11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/>
          <p:cNvSpPr>
            <a:spLocks noGrp="1"/>
          </p:cNvSpPr>
          <p:nvPr>
            <p:ph type="body" idx="10"/>
          </p:nvPr>
        </p:nvSpPr>
        <p:spPr>
          <a:xfrm>
            <a:off x="667385" y="0"/>
            <a:ext cx="2743200" cy="26301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02970" rIns="0" bIns="0" anchor="t"/>
          <a:lstStyle/>
          <a:p>
            <a:r>
              <a:rPr lang="it-IT"/>
              <a:t>L’Osservatorio </a:t>
            </a:r>
          </a:p>
          <a:p>
            <a:r>
              <a:rPr lang="it-IT"/>
              <a:t>Provinciale </a:t>
            </a:r>
          </a:p>
          <a:p>
            <a:r>
              <a:rPr lang="it-IT"/>
              <a:t>Permanente </a:t>
            </a:r>
          </a:p>
          <a:p>
            <a:r>
              <a:rPr lang="it-IT"/>
              <a:t>sulla Cooperazione </a:t>
            </a:r>
          </a:p>
          <a:p>
            <a:r>
              <a:rPr lang="it-IT"/>
              <a:t>di Milano </a:t>
            </a:r>
          </a:p>
          <a:p>
            <a:r>
              <a:rPr lang="it-IT"/>
              <a:t>e Monza Brianza 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idx="10"/>
          </p:nvPr>
        </p:nvSpPr>
        <p:spPr>
          <a:xfrm>
            <a:off x="588010" y="6190615"/>
            <a:ext cx="2133600" cy="13716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it-IT"/>
              <a:t>MILANO </a:t>
            </a:r>
          </a:p>
          <a:p>
            <a:r>
              <a:rPr lang="it-IT"/>
              <a:t>21 maggio 2013 </a:t>
            </a:r>
          </a:p>
          <a:p>
            <a:r>
              <a:rPr lang="it-IT"/>
              <a:t>DIREZIONE TERRITORIALE DEL LAVORO DI MILANO </a:t>
            </a:r>
          </a:p>
          <a:p>
            <a:r>
              <a:rPr lang="it-IT"/>
              <a:t>Via Macchi, 7/9 - 20124 Milano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9"/>
          <p:cNvSpPr>
            <a:spLocks noGrp="1"/>
          </p:cNvSpPr>
          <p:nvPr>
            <p:ph type="body" idx="10"/>
          </p:nvPr>
        </p:nvSpPr>
        <p:spPr>
          <a:xfrm>
            <a:off x="3775710" y="0"/>
            <a:ext cx="3317240" cy="7562215"/>
          </a:xfrm>
          <a:prstGeom prst="rect">
            <a:avLst/>
          </a:prstGeom>
          <a:solidFill>
            <a:srgbClr val="F8FAFA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en-US"/>
              <a:t> 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idx="10"/>
          </p:nvPr>
        </p:nvSpPr>
        <p:spPr>
          <a:xfrm>
            <a:off x="6007735" y="2260600"/>
            <a:ext cx="780415" cy="323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635" rIns="0" bIns="0" anchor="t"/>
          <a:lstStyle/>
          <a:p>
            <a:r>
              <a:rPr lang="it-IT"/>
              <a:t>Direzione provinciale di Monza 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idx="10"/>
          </p:nvPr>
        </p:nvSpPr>
        <p:spPr>
          <a:xfrm>
            <a:off x="4285615" y="2260600"/>
            <a:ext cx="1722120" cy="10001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635" rIns="0" bIns="0" anchor="t"/>
          <a:lstStyle/>
          <a:p>
            <a:r>
              <a:rPr lang="it-IT"/>
              <a:t>Direzione provinciale area metropolitana di Milano </a:t>
            </a:r>
          </a:p>
          <a:p>
            <a:r>
              <a:rPr lang="it-IT"/>
              <a:t>Direzione Regionale Lombardia Milano 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idx="10"/>
          </p:nvPr>
        </p:nvSpPr>
        <p:spPr>
          <a:xfrm>
            <a:off x="4291330" y="454660"/>
            <a:ext cx="2764790" cy="2838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525" rIns="0" bIns="0" anchor="t"/>
          <a:lstStyle/>
          <a:p>
            <a:r>
              <a:rPr lang="it-IT"/>
              <a:t>Componenti l’Osservatorio Permanente Provinciale Cooperazione Milano e Monza Brianza 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idx="10"/>
          </p:nvPr>
        </p:nvSpPr>
        <p:spPr>
          <a:xfrm>
            <a:off x="4797425" y="1538605"/>
            <a:ext cx="1752600" cy="1168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r>
              <a:rPr lang="it-IT"/>
              <a:t>Direzione Territoriale del Lavoro Milano </a:t>
            </a:r>
          </a:p>
        </p:txBody>
      </p:sp>
      <p:sp>
        <p:nvSpPr>
          <p:cNvPr id="17" name="Segnaposto testo 16"/>
          <p:cNvSpPr>
            <a:spLocks noGrp="1"/>
          </p:cNvSpPr>
          <p:nvPr>
            <p:ph type="body" idx="10"/>
          </p:nvPr>
        </p:nvSpPr>
        <p:spPr>
          <a:xfrm>
            <a:off x="4395470" y="1937385"/>
            <a:ext cx="941705" cy="3232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635" rIns="0" bIns="0" anchor="t"/>
          <a:lstStyle/>
          <a:p>
            <a:r>
              <a:rPr lang="it-IT"/>
              <a:t>Istituto Nazionale Previdenza Sociale </a:t>
            </a:r>
          </a:p>
        </p:txBody>
      </p:sp>
      <p:sp>
        <p:nvSpPr>
          <p:cNvPr id="18" name="Segnaposto testo 17"/>
          <p:cNvSpPr>
            <a:spLocks noGrp="1"/>
          </p:cNvSpPr>
          <p:nvPr>
            <p:ph type="body" idx="10"/>
          </p:nvPr>
        </p:nvSpPr>
        <p:spPr>
          <a:xfrm>
            <a:off x="5870575" y="1937385"/>
            <a:ext cx="941705" cy="3232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635" rIns="0" bIns="0" anchor="t"/>
          <a:lstStyle/>
          <a:p>
            <a:r>
              <a:rPr lang="it-IT"/>
              <a:t>Istituto Nazionale Previdenza Sociale </a:t>
            </a:r>
          </a:p>
        </p:txBody>
      </p:sp>
      <p:sp>
        <p:nvSpPr>
          <p:cNvPr id="19" name="Segnaposto testo 18"/>
          <p:cNvSpPr>
            <a:spLocks noGrp="1"/>
          </p:cNvSpPr>
          <p:nvPr>
            <p:ph type="body" idx="10"/>
          </p:nvPr>
        </p:nvSpPr>
        <p:spPr>
          <a:xfrm>
            <a:off x="597535" y="0"/>
            <a:ext cx="2794000" cy="75622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60375" rIns="0" bIns="0" anchor="t"/>
          <a:lstStyle/>
          <a:p>
            <a:r>
              <a:rPr lang="it-IT"/>
              <a:t>L’Osservatorio Provinciale Permanente sulla Cooperazione di Milano ha assunto, negli ultimi anni, un ruolo fondamentale nella comprensione dei fenomeni di maggiore problematicità, pre-senti nell’universo delle cooperative milanesi e della Brianza. </a:t>
            </a:r>
          </a:p>
          <a:p>
            <a:r>
              <a:rPr lang="it-IT"/>
              <a:t>L’analisi conoscitiva diventa, quindi, necessaria e propedeutica al fine di individuare i corretti ri-medi e strumenti legislativi, tesi a ripristinare la legalità, nei settori maggiormente meritevoli di tutela. </a:t>
            </a:r>
          </a:p>
          <a:p>
            <a:r>
              <a:rPr lang="it-IT"/>
              <a:t>È ferma convinzione dell’osservatorio, inoltre, che è solo attraverso una efficace azione di pro-mozione della cultura della legalità nelle coope-rative che risulta possibile contrastare, effica ce mente, fenomeni di illegalità di natura giuslavoristica. </a:t>
            </a:r>
          </a:p>
          <a:p>
            <a:r>
              <a:rPr lang="it-IT"/>
              <a:t>Il documento contenente le linee guida sulla tu-tela del lavoro negli appalti, si inserisce nel con-testo promozionale appena descritto, in quanto pone l’accento, in modo particolare, sulle norme di buona condotta a cui tutti gli operatori del set-tore cooperativo devono attenersi. </a:t>
            </a:r>
          </a:p>
          <a:p>
            <a:r>
              <a:rPr lang="it-IT"/>
              <a:t>Tale iniziativa, nell’intento dei suoi promotori, ri-veste una importanza considerevole, anche e so-prattutto alla luce della grave crisi economica ed occupazionale che ha interessato, profonda-mente anche il settore delle cooperative. </a:t>
            </a:r>
          </a:p>
          <a:p>
            <a:r>
              <a:rPr lang="it-IT"/>
              <a:t>È soprattutto in periodi di recessione economica, infatti, che si possono riscontrare fenomeni di affievolimento delle tutele del lavoratore all’in-terno della compagine aziendale. </a:t>
            </a:r>
          </a:p>
          <a:p>
            <a:r>
              <a:rPr lang="it-IT"/>
              <a:t>La realizzazione del documento, infine, pone le basi per una rinnovata fase di sviluppo delle po-tenzialità e delle prerogative dell’osservatorio della cooperazione di Milano.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gnaposto testo 22"/>
          <p:cNvSpPr>
            <a:spLocks noGrp="1"/>
          </p:cNvSpPr>
          <p:nvPr>
            <p:ph type="body" idx="10"/>
          </p:nvPr>
        </p:nvSpPr>
        <p:spPr>
          <a:xfrm>
            <a:off x="377190" y="368300"/>
            <a:ext cx="2794000" cy="67310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2225" rIns="0" bIns="0" anchor="t"/>
          <a:lstStyle/>
          <a:p>
            <a:r>
              <a:rPr lang="it-IT"/>
              <a:t>DIREZIONE TERRITORIALE DEL LAVORO DI MILANO Via Macchi, 7/9 - 20124 Milano - Tel. 02.67921 E-mail: dpl-milano@lavoro.gov.it</a:t>
            </a:r>
          </a:p>
          <a:p>
            <a:r>
              <a:rPr lang="it-IT"/>
              <a:t>INPS Milano </a:t>
            </a:r>
          </a:p>
          <a:p>
            <a:r>
              <a:rPr lang="it-IT"/>
              <a:t>Piazza G. Missori 8/10 - 20122 Milano E-mail: direzione.milano@inps.it </a:t>
            </a:r>
          </a:p>
          <a:p>
            <a:r>
              <a:rPr lang="it-IT"/>
              <a:t>INPS Monza </a:t>
            </a:r>
          </a:p>
          <a:p>
            <a:r>
              <a:rPr lang="it-IT"/>
              <a:t>Via Morandi (angolo Via Correggio) - 20052 Monza (MB) E-mail: direzione.monza@inps.it </a:t>
            </a:r>
          </a:p>
          <a:p>
            <a:r>
              <a:rPr lang="it-IT"/>
              <a:t>INAIL </a:t>
            </a:r>
          </a:p>
          <a:p>
            <a:r>
              <a:rPr lang="it-IT"/>
              <a:t>Corso di Porta Nuova 19 - 20121 Milano E-mail: lombardia@inail.it </a:t>
            </a:r>
          </a:p>
          <a:p>
            <a:r>
              <a:rPr lang="it-IT"/>
              <a:t>Camera del Lavoro Metropolitana Milano C.so Porta Vittoria 43 - 20122 Milano - Tel. 02-550251 UfficioSindacaleCGILMilano@cgil.lombardia.itwww.cgil.milano.it</a:t>
            </a:r>
          </a:p>
          <a:p>
            <a:r>
              <a:rPr lang="it-IT"/>
              <a:t>CGIL MONZA E BRIANZA </a:t>
            </a:r>
          </a:p>
          <a:p>
            <a:r>
              <a:rPr lang="it-IT"/>
              <a:t>Via Premuda, 17 – 20900 MONZA MB Tel. 039-27311 – fax 039-745413 E-mail: cdltbrianza@cgil.lombardia.itwww.cgilbrianza.it </a:t>
            </a:r>
          </a:p>
          <a:p>
            <a:r>
              <a:rPr lang="it-IT"/>
              <a:t>CISL Milano Metropoli </a:t>
            </a:r>
          </a:p>
          <a:p>
            <a:r>
              <a:rPr lang="it-IT"/>
              <a:t>Via Tadino, 23 Milano - Tel. 02. 20525212 E-mail: ust.milano@cisl.it </a:t>
            </a:r>
          </a:p>
          <a:p>
            <a:r>
              <a:rPr lang="it-IT"/>
              <a:t>CISL Brianza </a:t>
            </a:r>
          </a:p>
          <a:p>
            <a:r>
              <a:rPr lang="it-IT"/>
              <a:t>Via Dante 17/a - 20900 Monza (MB) - </a:t>
            </a:r>
          </a:p>
          <a:p>
            <a:r>
              <a:rPr lang="it-IT"/>
              <a:t>Tel. 039/23991 - fax 039/2300756 </a:t>
            </a:r>
          </a:p>
          <a:p>
            <a:r>
              <a:rPr lang="it-IT"/>
              <a:t>E-mail: ust.monza@cisl.it - www.cislbrianza.it </a:t>
            </a:r>
          </a:p>
          <a:p>
            <a:r>
              <a:rPr lang="it-IT"/>
              <a:t>UIL LOMBARDIA </a:t>
            </a:r>
          </a:p>
          <a:p>
            <a:r>
              <a:rPr lang="it-IT"/>
              <a:t>Viale Marelli,497 - Sesto S. Giovanni ( Mi) tel. 02/671103421 – fax 02/2485766 E-mail: urlombardia@uil.it </a:t>
            </a:r>
          </a:p>
          <a:p>
            <a:r>
              <a:rPr lang="it-IT"/>
              <a:t>UIL MONZA </a:t>
            </a:r>
          </a:p>
          <a:p>
            <a:r>
              <a:rPr lang="it-IT"/>
              <a:t>Via Ardigo',15 - 20900 Monza Tel.039-39419.1 - fax 039-2312113 </a:t>
            </a:r>
          </a:p>
          <a:p>
            <a:r>
              <a:rPr lang="it-IT"/>
              <a:t>LEGACOOP LOMBARDIA </a:t>
            </a:r>
          </a:p>
          <a:p>
            <a:r>
              <a:rPr lang="it-IT"/>
              <a:t>Viale Jenner 17, Milano </a:t>
            </a:r>
          </a:p>
          <a:p>
            <a:r>
              <a:rPr lang="it-IT"/>
              <a:t>Tel. 02-28456208 - Fax 02-28456276 E-mail: presidenza@lombardia.legacoop.it </a:t>
            </a:r>
          </a:p>
          <a:p>
            <a:r>
              <a:rPr lang="it-IT"/>
              <a:t>CONFCOOPERATIVE MILANO LODI MONZA E BRIANZA </a:t>
            </a:r>
          </a:p>
          <a:p>
            <a:r>
              <a:rPr lang="it-IT"/>
              <a:t>Via Decorati Al Valor Civile, 15 - 20138 MILANO Tel. 02752912251 </a:t>
            </a:r>
          </a:p>
          <a:p>
            <a:r>
              <a:rPr lang="it-IT"/>
              <a:t>milano.lo.mb@confcooperativerative.it </a:t>
            </a:r>
          </a:p>
          <a:p>
            <a:r>
              <a:rPr lang="it-IT"/>
              <a:t>AGCI - ASSOCIAZIONE GENERALE COOPERATIVE ITALIANE </a:t>
            </a:r>
          </a:p>
          <a:p>
            <a:r>
              <a:rPr lang="it-IT"/>
              <a:t>Associazione Regionale Lombardia Via Gustavo Fara, 17 - 20124 MILANO Tel. +39 02 67020294 - Fax +39 02 73960398 E-mail: greco.colocoop@live.it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testo 5"/>
          <p:cNvSpPr>
            <a:spLocks noGrp="1"/>
          </p:cNvSpPr>
          <p:nvPr>
            <p:ph type="body" idx="10"/>
          </p:nvPr>
        </p:nvSpPr>
        <p:spPr bwMode="auto">
          <a:xfrm>
            <a:off x="479425" y="352425"/>
            <a:ext cx="3086100" cy="2630488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indent="0" defTabSz="774700" eaLnBrk="1" hangingPunct="1">
              <a:lnSpc>
                <a:spcPts val="2200"/>
              </a:lnSpc>
              <a:buFont typeface="Arial" charset="0"/>
              <a:buNone/>
              <a:tabLst>
                <a:tab pos="2692400" algn="l"/>
              </a:tabLst>
            </a:pPr>
            <a:r>
              <a:rPr lang="it-IT" sz="2600" b="1" smtClean="0">
                <a:solidFill>
                  <a:srgbClr val="000000"/>
                </a:solidFill>
              </a:rPr>
              <a:t>Osservatorio  </a:t>
            </a:r>
          </a:p>
          <a:p>
            <a:pPr marL="0" indent="0" defTabSz="774700" eaLnBrk="1" hangingPunct="1">
              <a:lnSpc>
                <a:spcPts val="2200"/>
              </a:lnSpc>
              <a:spcBef>
                <a:spcPts val="25"/>
              </a:spcBef>
              <a:buFont typeface="Arial" charset="0"/>
              <a:buNone/>
              <a:tabLst>
                <a:tab pos="2692400" algn="l"/>
              </a:tabLst>
            </a:pPr>
            <a:r>
              <a:rPr lang="it-IT" sz="2600" b="1" smtClean="0">
                <a:solidFill>
                  <a:srgbClr val="000000"/>
                </a:solidFill>
              </a:rPr>
              <a:t>permanente </a:t>
            </a:r>
          </a:p>
          <a:p>
            <a:pPr marL="0" indent="0" defTabSz="774700" eaLnBrk="1" hangingPunct="1">
              <a:lnSpc>
                <a:spcPts val="2200"/>
              </a:lnSpc>
              <a:spcBef>
                <a:spcPct val="0"/>
              </a:spcBef>
              <a:buFont typeface="Arial" charset="0"/>
              <a:buNone/>
              <a:tabLst>
                <a:tab pos="2692400" algn="l"/>
              </a:tabLst>
            </a:pPr>
            <a:r>
              <a:rPr lang="it-IT" sz="2600" b="1" smtClean="0">
                <a:solidFill>
                  <a:srgbClr val="000000"/>
                </a:solidFill>
              </a:rPr>
              <a:t>sulla Cooperazione </a:t>
            </a:r>
          </a:p>
          <a:p>
            <a:pPr marL="0" indent="0" defTabSz="774700" eaLnBrk="1" hangingPunct="1">
              <a:lnSpc>
                <a:spcPts val="2200"/>
              </a:lnSpc>
              <a:spcBef>
                <a:spcPct val="0"/>
              </a:spcBef>
              <a:buFont typeface="Arial" charset="0"/>
              <a:buNone/>
              <a:tabLst>
                <a:tab pos="2692400" algn="l"/>
              </a:tabLst>
            </a:pPr>
            <a:r>
              <a:rPr lang="it-IT" sz="2600" b="1" smtClean="0">
                <a:solidFill>
                  <a:srgbClr val="000000"/>
                </a:solidFill>
              </a:rPr>
              <a:t>di Milano e Monza Brianza</a:t>
            </a:r>
            <a:r>
              <a:rPr lang="it-IT" sz="3200" b="1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123" name="Segnaposto testo 6"/>
          <p:cNvSpPr>
            <a:spLocks noGrp="1"/>
          </p:cNvSpPr>
          <p:nvPr>
            <p:ph type="body" idx="10"/>
          </p:nvPr>
        </p:nvSpPr>
        <p:spPr bwMode="auto">
          <a:xfrm>
            <a:off x="406400" y="5924550"/>
            <a:ext cx="3086100" cy="1511300"/>
          </a:xfrm>
          <a:noFill/>
          <a:ln>
            <a:miter lim="800000"/>
            <a:headEnd/>
            <a:tailEnd/>
          </a:ln>
        </p:spPr>
        <p:txBody>
          <a:bodyPr wrap="square" tIns="0" numCol="1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ts val="1100"/>
              </a:lnSpc>
              <a:buFont typeface="Arial" charset="0"/>
              <a:buNone/>
            </a:pPr>
            <a:endParaRPr lang="it-IT" sz="1400" b="1" smtClean="0">
              <a:solidFill>
                <a:srgbClr val="EC2622"/>
              </a:solidFill>
            </a:endParaRPr>
          </a:p>
          <a:p>
            <a:pPr marL="0" indent="0" algn="ctr" eaLnBrk="1" hangingPunct="1">
              <a:lnSpc>
                <a:spcPct val="100000"/>
              </a:lnSpc>
              <a:buFont typeface="Arial" charset="0"/>
              <a:buNone/>
            </a:pPr>
            <a:r>
              <a:rPr lang="it-IT" sz="1800" b="1" smtClean="0">
                <a:solidFill>
                  <a:srgbClr val="A50021"/>
                </a:solidFill>
              </a:rPr>
              <a:t>MILANO </a:t>
            </a: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it-IT" sz="1800" b="1" smtClean="0">
                <a:solidFill>
                  <a:srgbClr val="A50021"/>
                </a:solidFill>
              </a:rPr>
              <a:t>13 dicembre 2016 ore 10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it-IT" sz="800" b="1" smtClean="0">
              <a:solidFill>
                <a:srgbClr val="A50021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it-IT" sz="1000" smtClean="0">
                <a:solidFill>
                  <a:srgbClr val="A50021"/>
                </a:solidFill>
              </a:rPr>
              <a:t>DIREZIONE TERRITORIALE DEL  LAVORO DI MILANO - LODI  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spcAft>
                <a:spcPts val="4813"/>
              </a:spcAft>
              <a:buFont typeface="Arial" charset="0"/>
              <a:buNone/>
            </a:pPr>
            <a:r>
              <a:rPr lang="it-IT" sz="1000" smtClean="0">
                <a:solidFill>
                  <a:srgbClr val="A50021"/>
                </a:solidFill>
              </a:rPr>
              <a:t>Via Mauro Macchi, 11 - 20124 Milano</a:t>
            </a:r>
            <a:r>
              <a:rPr lang="it-IT" sz="1000" b="1" smtClean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5125" name="Picture 5" descr="cantie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111500"/>
            <a:ext cx="3328987" cy="2219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testo 9"/>
          <p:cNvSpPr>
            <a:spLocks noGrp="1"/>
          </p:cNvSpPr>
          <p:nvPr>
            <p:ph type="body" idx="10"/>
          </p:nvPr>
        </p:nvSpPr>
        <p:spPr bwMode="auto">
          <a:xfrm>
            <a:off x="3775075" y="0"/>
            <a:ext cx="3317875" cy="7562850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00" smtClean="0"/>
              <a:t> 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idx="10"/>
          </p:nvPr>
        </p:nvSpPr>
        <p:spPr>
          <a:xfrm>
            <a:off x="4291013" y="454025"/>
            <a:ext cx="2765425" cy="284163"/>
          </a:xfrm>
          <a:noFill/>
        </p:spPr>
        <p:txBody>
          <a:bodyPr tIns="9525"/>
          <a:lstStyle/>
          <a:p>
            <a:pPr marL="320040" indent="-320040" eaLnBrk="1" fontAlgn="auto" hangingPunct="1">
              <a:lnSpc>
                <a:spcPts val="1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it-IT" sz="950" b="1" spc="-35" dirty="0" smtClean="0">
                <a:solidFill>
                  <a:srgbClr val="000000"/>
                </a:solidFill>
                <a:latin typeface="Arial" panose="22635452340000000000" pitchFamily="2"/>
              </a:rPr>
              <a:t>          Componenti </a:t>
            </a:r>
            <a:r>
              <a:rPr lang="it-IT" sz="950" b="1" spc="-35" dirty="0">
                <a:solidFill>
                  <a:srgbClr val="000000"/>
                </a:solidFill>
                <a:latin typeface="Arial" panose="22635452340000000000" pitchFamily="2"/>
              </a:rPr>
              <a:t>l’Osservatorio Permanente </a:t>
            </a:r>
            <a:r>
              <a:rPr lang="it-IT" sz="950" b="1" spc="-35" dirty="0" smtClean="0">
                <a:solidFill>
                  <a:srgbClr val="000000"/>
                </a:solidFill>
                <a:latin typeface="Arial" panose="22635452340000000000" pitchFamily="2"/>
              </a:rPr>
              <a:t>Cooperazione </a:t>
            </a:r>
            <a:r>
              <a:rPr lang="it-IT" sz="950" b="1" spc="-35" dirty="0">
                <a:solidFill>
                  <a:srgbClr val="000000"/>
                </a:solidFill>
                <a:latin typeface="Arial" panose="22635452340000000000" pitchFamily="2"/>
              </a:rPr>
              <a:t>Milano e Monza Brianza </a:t>
            </a:r>
          </a:p>
        </p:txBody>
      </p:sp>
      <p:sp>
        <p:nvSpPr>
          <p:cNvPr id="6148" name="Segnaposto testo 18"/>
          <p:cNvSpPr>
            <a:spLocks noGrp="1"/>
          </p:cNvSpPr>
          <p:nvPr>
            <p:ph type="body" idx="10"/>
          </p:nvPr>
        </p:nvSpPr>
        <p:spPr bwMode="auto">
          <a:xfrm>
            <a:off x="527050" y="0"/>
            <a:ext cx="3255963" cy="7562850"/>
          </a:xfrm>
          <a:noFill/>
          <a:ln>
            <a:miter lim="800000"/>
            <a:headEnd/>
            <a:tailEnd/>
          </a:ln>
        </p:spPr>
        <p:txBody>
          <a:bodyPr wrap="square" tIns="460375" numCol="1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ts val="1100"/>
              </a:lnSpc>
              <a:spcBef>
                <a:spcPct val="20000"/>
              </a:spcBef>
              <a:buFont typeface="Arial" charset="0"/>
              <a:buNone/>
            </a:pPr>
            <a:endParaRPr lang="it-IT" sz="1000" b="1" i="1" smtClean="0"/>
          </a:p>
          <a:p>
            <a:pPr marL="0" indent="0" algn="just" eaLnBrk="1" hangingPunct="1">
              <a:lnSpc>
                <a:spcPts val="11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1000" b="1" i="1" smtClean="0"/>
              <a:t>L’Osservatorio permanente sulla cooperazione di Milano Monza e Brianza: attività ed analisi dei dati. Appalto e somministrazione: buone prassi e comportamenti illeciti</a:t>
            </a:r>
            <a:endParaRPr lang="it-IT" sz="1000" smtClean="0"/>
          </a:p>
          <a:p>
            <a:pPr marL="0" indent="0" algn="just" eaLnBrk="1" hangingPunct="1">
              <a:lnSpc>
                <a:spcPts val="1100"/>
              </a:lnSpc>
              <a:spcBef>
                <a:spcPct val="20000"/>
              </a:spcBef>
              <a:buFont typeface="Arial" charset="0"/>
              <a:buNone/>
            </a:pPr>
            <a:endParaRPr lang="it-IT" sz="1000" smtClean="0"/>
          </a:p>
          <a:p>
            <a:pPr marL="0" indent="0" algn="just" eaLnBrk="1" hangingPunct="1">
              <a:lnSpc>
                <a:spcPts val="11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1000" smtClean="0"/>
              <a:t>10:00 </a:t>
            </a:r>
            <a:r>
              <a:rPr lang="it-IT" sz="1000" b="1" smtClean="0"/>
              <a:t>Dott. Aniello Pisanti - </a:t>
            </a:r>
            <a:r>
              <a:rPr lang="it-IT" sz="1000" smtClean="0"/>
              <a:t>Presidente dell’Osservatorio </a:t>
            </a:r>
            <a:endParaRPr lang="it-IT" sz="1000" b="1" smtClean="0"/>
          </a:p>
          <a:p>
            <a:pPr marL="0" indent="0" eaLnBrk="1" hangingPunct="1">
              <a:lnSpc>
                <a:spcPts val="11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1000" i="1" smtClean="0"/>
              <a:t>I dati delle ispezioni della DTL. L’appalto e la somministrazione.</a:t>
            </a:r>
          </a:p>
          <a:p>
            <a:pPr marL="0" indent="0" algn="just" eaLnBrk="1" hangingPunct="1">
              <a:lnSpc>
                <a:spcPts val="1100"/>
              </a:lnSpc>
              <a:spcBef>
                <a:spcPct val="20000"/>
              </a:spcBef>
              <a:buFont typeface="Arial" charset="0"/>
              <a:buNone/>
            </a:pPr>
            <a:endParaRPr lang="it-IT" sz="1000" b="1" i="1" smtClean="0"/>
          </a:p>
          <a:p>
            <a:pPr marL="0" indent="0" algn="just" eaLnBrk="1" hangingPunct="1">
              <a:lnSpc>
                <a:spcPts val="11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1000" smtClean="0"/>
              <a:t>10:45  </a:t>
            </a:r>
            <a:r>
              <a:rPr lang="it-IT" sz="1000" b="1" smtClean="0"/>
              <a:t>Dott. Raffaele Perillo</a:t>
            </a:r>
            <a:r>
              <a:rPr lang="it-IT" sz="1000" b="1" i="1" smtClean="0"/>
              <a:t> </a:t>
            </a:r>
          </a:p>
          <a:p>
            <a:pPr marL="0" indent="0" algn="just" eaLnBrk="1" hangingPunct="1">
              <a:lnSpc>
                <a:spcPts val="11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1000" i="1" smtClean="0"/>
              <a:t>Attività ispettiva Inps nei confronti di cooperative. Gli indici di rischio e la valutazione dei comportamenti in materia previdenziale.</a:t>
            </a:r>
          </a:p>
          <a:p>
            <a:pPr marL="0" indent="0" algn="just" eaLnBrk="1" hangingPunct="1">
              <a:lnSpc>
                <a:spcPts val="1100"/>
              </a:lnSpc>
              <a:spcBef>
                <a:spcPct val="20000"/>
              </a:spcBef>
              <a:buFont typeface="Arial" charset="0"/>
              <a:buNone/>
            </a:pPr>
            <a:endParaRPr lang="it-IT" sz="1000" i="1" smtClean="0"/>
          </a:p>
          <a:p>
            <a:pPr marL="0" indent="0" algn="just" eaLnBrk="1" hangingPunct="1">
              <a:lnSpc>
                <a:spcPts val="11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1000" smtClean="0"/>
              <a:t>11:00  </a:t>
            </a:r>
            <a:r>
              <a:rPr lang="it-IT" sz="1000" b="1" smtClean="0"/>
              <a:t>Dott. Maurizio Petronella </a:t>
            </a:r>
          </a:p>
          <a:p>
            <a:pPr marL="0" indent="0" algn="just" eaLnBrk="1" hangingPunct="1">
              <a:lnSpc>
                <a:spcPts val="11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1000" i="1" smtClean="0"/>
              <a:t>Risultati ispezioni INAIL e criteri di individuazione</a:t>
            </a:r>
          </a:p>
          <a:p>
            <a:pPr marL="0" indent="0" algn="just" eaLnBrk="1" hangingPunct="1">
              <a:lnSpc>
                <a:spcPts val="1100"/>
              </a:lnSpc>
              <a:spcBef>
                <a:spcPct val="20000"/>
              </a:spcBef>
              <a:buFont typeface="Arial" charset="0"/>
              <a:buNone/>
            </a:pPr>
            <a:endParaRPr lang="it-IT" sz="1000" i="1" smtClean="0"/>
          </a:p>
          <a:p>
            <a:pPr marL="0" indent="0" algn="just" eaLnBrk="1" hangingPunct="1">
              <a:lnSpc>
                <a:spcPts val="11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1000" smtClean="0"/>
              <a:t>11:15  </a:t>
            </a:r>
            <a:r>
              <a:rPr lang="it-IT" sz="1000" b="1" smtClean="0"/>
              <a:t>Dott. Dario Vedani - </a:t>
            </a:r>
            <a:r>
              <a:rPr lang="it-IT" sz="1000" smtClean="0"/>
              <a:t>Alleanza delle Cooperative italiane </a:t>
            </a:r>
            <a:endParaRPr lang="it-IT" sz="1000" b="1" smtClean="0"/>
          </a:p>
          <a:p>
            <a:pPr marL="0" indent="0" algn="just" eaLnBrk="1" hangingPunct="1">
              <a:lnSpc>
                <a:spcPts val="11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1000" i="1" smtClean="0"/>
              <a:t>Le peculiarità della cooperazione nel mercato lombardo degli appalti.</a:t>
            </a:r>
            <a:r>
              <a:rPr lang="it-IT" sz="1000" smtClean="0"/>
              <a:t> </a:t>
            </a:r>
          </a:p>
          <a:p>
            <a:pPr marL="0" indent="0" algn="just" eaLnBrk="1" hangingPunct="1">
              <a:lnSpc>
                <a:spcPts val="1100"/>
              </a:lnSpc>
              <a:spcBef>
                <a:spcPct val="20000"/>
              </a:spcBef>
              <a:buFont typeface="Arial" charset="0"/>
              <a:buNone/>
            </a:pPr>
            <a:endParaRPr lang="it-IT" sz="1000" b="1" smtClean="0"/>
          </a:p>
          <a:p>
            <a:pPr marL="0" indent="0" algn="just" eaLnBrk="1" hangingPunct="1">
              <a:spcBef>
                <a:spcPts val="200"/>
              </a:spcBef>
              <a:buFont typeface="Arial" charset="0"/>
              <a:buNone/>
            </a:pPr>
            <a:r>
              <a:rPr lang="it-IT" sz="1000" smtClean="0"/>
              <a:t>11:40 </a:t>
            </a:r>
            <a:r>
              <a:rPr lang="it-IT" sz="1000" b="1" smtClean="0"/>
              <a:t>Simone Pulici  </a:t>
            </a:r>
            <a:r>
              <a:rPr lang="it-IT" sz="1000" smtClean="0"/>
              <a:t>per Cgil, Cisl e Uil</a:t>
            </a:r>
            <a:r>
              <a:rPr lang="it-IT" sz="1000" i="1" smtClean="0"/>
              <a:t> </a:t>
            </a:r>
            <a:r>
              <a:rPr lang="it-IT" sz="1000" smtClean="0"/>
              <a:t>di Milano e Monza Brianza </a:t>
            </a:r>
            <a:endParaRPr lang="it-IT" sz="1000" b="1" smtClean="0"/>
          </a:p>
          <a:p>
            <a:pPr marL="0" indent="0" algn="just" eaLnBrk="1" hangingPunct="1">
              <a:spcBef>
                <a:spcPts val="200"/>
              </a:spcBef>
              <a:buFont typeface="Arial" charset="0"/>
              <a:buNone/>
            </a:pPr>
            <a:r>
              <a:rPr lang="it-IT" sz="1000" i="1" smtClean="0"/>
              <a:t>Appalti e Somministrazione illecita: criticità e proposte   sindacali.</a:t>
            </a:r>
          </a:p>
          <a:p>
            <a:pPr marL="0" indent="0" algn="just" eaLnBrk="1" hangingPunct="1">
              <a:spcBef>
                <a:spcPts val="200"/>
              </a:spcBef>
              <a:buFont typeface="Arial" charset="0"/>
              <a:buNone/>
            </a:pPr>
            <a:endParaRPr lang="it-IT" sz="1000" i="1" smtClean="0"/>
          </a:p>
          <a:p>
            <a:pPr marL="0" indent="0" algn="just" eaLnBrk="1" hangingPunct="1">
              <a:spcBef>
                <a:spcPts val="200"/>
              </a:spcBef>
              <a:buFont typeface="Arial" charset="0"/>
              <a:buNone/>
            </a:pPr>
            <a:r>
              <a:rPr lang="it-IT" sz="1000" smtClean="0"/>
              <a:t>12:00 Testimonianze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it-IT" sz="1000" smtClean="0"/>
              <a:t>12:30 Domande e conclusioni.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it-IT" sz="1000" smtClean="0"/>
              <a:t>12:45 Chiusura lavori.</a:t>
            </a:r>
          </a:p>
        </p:txBody>
      </p:sp>
      <p:cxnSp>
        <p:nvCxnSpPr>
          <p:cNvPr id="6149" name="Connettore 1 19"/>
          <p:cNvCxnSpPr>
            <a:cxnSpLocks noChangeShapeType="1"/>
          </p:cNvCxnSpPr>
          <p:nvPr/>
        </p:nvCxnSpPr>
        <p:spPr bwMode="auto">
          <a:xfrm>
            <a:off x="466725" y="0"/>
            <a:ext cx="0" cy="7562850"/>
          </a:xfrm>
          <a:prstGeom prst="line">
            <a:avLst/>
          </a:prstGeom>
          <a:noFill/>
          <a:ln w="8890">
            <a:solidFill>
              <a:srgbClr val="E8252A"/>
            </a:solidFill>
            <a:round/>
            <a:headEnd/>
            <a:tailEnd/>
          </a:ln>
        </p:spPr>
      </p:cxnSp>
      <p:pic>
        <p:nvPicPr>
          <p:cNvPr id="6150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2713" y="738188"/>
            <a:ext cx="3170237" cy="672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testo 22"/>
          <p:cNvSpPr>
            <a:spLocks noGrp="1"/>
          </p:cNvSpPr>
          <p:nvPr>
            <p:ph type="body" idx="10"/>
          </p:nvPr>
        </p:nvSpPr>
        <p:spPr bwMode="auto">
          <a:xfrm>
            <a:off x="377825" y="247650"/>
            <a:ext cx="3203575" cy="685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88900" indent="0" eaLnBrk="1" hangingPunct="1">
              <a:lnSpc>
                <a:spcPts val="900"/>
              </a:lnSpc>
              <a:spcBef>
                <a:spcPct val="0"/>
              </a:spcBef>
              <a:buFont typeface="Arial" charset="0"/>
              <a:buNone/>
            </a:pPr>
            <a:r>
              <a:rPr lang="it-IT" sz="800" b="1" smtClean="0">
                <a:solidFill>
                  <a:srgbClr val="000000"/>
                </a:solidFill>
              </a:rPr>
              <a:t>DIREZIONE TERRITORIALE DEL  LAVORO DI MILANO - LODI  </a:t>
            </a:r>
          </a:p>
          <a:p>
            <a:pPr marL="88900" indent="0" eaLnBrk="1" hangingPunct="1">
              <a:lnSpc>
                <a:spcPts val="900"/>
              </a:lnSpc>
              <a:spcBef>
                <a:spcPct val="0"/>
              </a:spcBef>
              <a:buFont typeface="Arial" charset="0"/>
              <a:buNone/>
            </a:pPr>
            <a:r>
              <a:rPr lang="it-IT" sz="800" smtClean="0">
                <a:solidFill>
                  <a:srgbClr val="000000"/>
                </a:solidFill>
              </a:rPr>
              <a:t>Via Mauro Macchi, 7/11 - 20124 Milano – Via </a:t>
            </a:r>
            <a:r>
              <a:rPr lang="it-IT" sz="800" smtClean="0"/>
              <a:t>Legnano, 23 – 26900 Lodi</a:t>
            </a:r>
          </a:p>
          <a:p>
            <a:pPr marL="88900" indent="0" eaLnBrk="1" hangingPunct="1">
              <a:lnSpc>
                <a:spcPts val="900"/>
              </a:lnSpc>
              <a:spcBef>
                <a:spcPct val="0"/>
              </a:spcBef>
              <a:buFont typeface="Arial" charset="0"/>
              <a:buNone/>
            </a:pPr>
            <a:r>
              <a:rPr lang="it-IT" sz="800" u="sng" smtClean="0">
                <a:solidFill>
                  <a:srgbClr val="0000FF"/>
                </a:solidFill>
              </a:rPr>
              <a:t>dtl-milano-lodi@lavoro.gov.it</a:t>
            </a:r>
          </a:p>
          <a:p>
            <a:pPr marL="88900" indent="0" eaLnBrk="1" hangingPunct="1">
              <a:lnSpc>
                <a:spcPts val="900"/>
              </a:lnSpc>
              <a:spcBef>
                <a:spcPct val="0"/>
              </a:spcBef>
              <a:buFont typeface="Arial" charset="0"/>
              <a:buNone/>
            </a:pPr>
            <a:endParaRPr lang="it-IT" sz="800" b="1" u="sng" smtClean="0">
              <a:solidFill>
                <a:srgbClr val="0000FF"/>
              </a:solidFill>
              <a:latin typeface="Arial" charset="0"/>
            </a:endParaRPr>
          </a:p>
          <a:p>
            <a:pPr marL="88900" indent="0" eaLnBrk="1" hangingPunct="1">
              <a:lnSpc>
                <a:spcPts val="900"/>
              </a:lnSpc>
              <a:spcBef>
                <a:spcPct val="0"/>
              </a:spcBef>
              <a:buFont typeface="Arial" charset="0"/>
              <a:buNone/>
            </a:pPr>
            <a:r>
              <a:rPr lang="it-IT" sz="800" b="1" smtClean="0">
                <a:solidFill>
                  <a:srgbClr val="000000"/>
                </a:solidFill>
              </a:rPr>
              <a:t>INPS DIREZIONE AREA METROPOLITANA DI Milano </a:t>
            </a:r>
            <a:r>
              <a:rPr lang="it-IT" sz="800" smtClean="0">
                <a:solidFill>
                  <a:srgbClr val="000000"/>
                </a:solidFill>
              </a:rPr>
              <a:t>Via Pola 9 20124 Milano </a:t>
            </a:r>
            <a:r>
              <a:rPr lang="it-IT" sz="800" u="sng" smtClean="0">
                <a:solidFill>
                  <a:srgbClr val="0000FF"/>
                </a:solidFill>
              </a:rPr>
              <a:t>E-mail direzione.milano@inps.it</a:t>
            </a:r>
            <a:r>
              <a:rPr lang="it-IT" sz="800" smtClean="0">
                <a:solidFill>
                  <a:srgbClr val="000000"/>
                </a:solidFill>
              </a:rPr>
              <a:t> </a:t>
            </a:r>
          </a:p>
          <a:p>
            <a:pPr marL="88900" indent="0" eaLnBrk="1" hangingPunct="1">
              <a:lnSpc>
                <a:spcPts val="900"/>
              </a:lnSpc>
              <a:spcBef>
                <a:spcPts val="563"/>
              </a:spcBef>
              <a:buFont typeface="Arial" charset="0"/>
              <a:buNone/>
            </a:pPr>
            <a:r>
              <a:rPr lang="it-IT" sz="800" b="1" smtClean="0">
                <a:solidFill>
                  <a:srgbClr val="000000"/>
                </a:solidFill>
              </a:rPr>
              <a:t>INPS MONZA </a:t>
            </a:r>
          </a:p>
          <a:p>
            <a:pPr marL="88900" indent="0" eaLnBrk="1" hangingPunct="1">
              <a:lnSpc>
                <a:spcPts val="900"/>
              </a:lnSpc>
              <a:spcBef>
                <a:spcPct val="0"/>
              </a:spcBef>
              <a:buFont typeface="Arial" charset="0"/>
              <a:buNone/>
            </a:pPr>
            <a:r>
              <a:rPr lang="it-IT" sz="800" smtClean="0">
                <a:solidFill>
                  <a:srgbClr val="000000"/>
                </a:solidFill>
              </a:rPr>
              <a:t>Via Morandi (angolo Via Correggio)  20052 Monza </a:t>
            </a:r>
            <a:r>
              <a:rPr lang="it-IT" sz="800" u="sng" smtClean="0">
                <a:solidFill>
                  <a:srgbClr val="0000FF"/>
                </a:solidFill>
              </a:rPr>
              <a:t>direzione.monza@inps.it</a:t>
            </a:r>
            <a:r>
              <a:rPr lang="it-IT" sz="800" smtClean="0">
                <a:solidFill>
                  <a:srgbClr val="000000"/>
                </a:solidFill>
              </a:rPr>
              <a:t> </a:t>
            </a:r>
          </a:p>
          <a:p>
            <a:pPr marL="88900" indent="0" eaLnBrk="1" hangingPunct="1">
              <a:lnSpc>
                <a:spcPts val="900"/>
              </a:lnSpc>
              <a:spcBef>
                <a:spcPts val="563"/>
              </a:spcBef>
              <a:buFont typeface="Arial" charset="0"/>
              <a:buNone/>
            </a:pPr>
            <a:r>
              <a:rPr lang="it-IT" sz="800" b="1" smtClean="0">
                <a:solidFill>
                  <a:srgbClr val="000000"/>
                </a:solidFill>
              </a:rPr>
              <a:t>INAIL </a:t>
            </a:r>
          </a:p>
          <a:p>
            <a:pPr marL="88900" indent="0" eaLnBrk="1" hangingPunct="1">
              <a:lnSpc>
                <a:spcPts val="900"/>
              </a:lnSpc>
              <a:spcBef>
                <a:spcPct val="0"/>
              </a:spcBef>
              <a:buFont typeface="Arial" charset="0"/>
              <a:buNone/>
            </a:pPr>
            <a:r>
              <a:rPr lang="it-IT" sz="800" smtClean="0">
                <a:solidFill>
                  <a:srgbClr val="000000"/>
                </a:solidFill>
              </a:rPr>
              <a:t>Corso di Porta Nuova, 19  20121 Milano </a:t>
            </a:r>
          </a:p>
          <a:p>
            <a:pPr marL="88900" indent="0" eaLnBrk="1" hangingPunct="1">
              <a:lnSpc>
                <a:spcPts val="900"/>
              </a:lnSpc>
              <a:spcBef>
                <a:spcPct val="0"/>
              </a:spcBef>
              <a:buFont typeface="Arial" charset="0"/>
              <a:buNone/>
            </a:pPr>
            <a:r>
              <a:rPr lang="it-IT" sz="800" u="sng" smtClean="0">
                <a:solidFill>
                  <a:srgbClr val="0000FF"/>
                </a:solidFill>
              </a:rPr>
              <a:t>lombardia@inail.it</a:t>
            </a:r>
            <a:r>
              <a:rPr lang="it-IT" sz="800" smtClean="0">
                <a:solidFill>
                  <a:srgbClr val="000000"/>
                </a:solidFill>
              </a:rPr>
              <a:t> </a:t>
            </a:r>
          </a:p>
          <a:p>
            <a:pPr marL="88900" indent="0" eaLnBrk="1" hangingPunct="1">
              <a:lnSpc>
                <a:spcPts val="900"/>
              </a:lnSpc>
              <a:spcBef>
                <a:spcPct val="0"/>
              </a:spcBef>
              <a:buFont typeface="Arial" charset="0"/>
              <a:buNone/>
            </a:pPr>
            <a:endParaRPr lang="it-IT" sz="800" smtClean="0">
              <a:solidFill>
                <a:srgbClr val="000000"/>
              </a:solidFill>
            </a:endParaRPr>
          </a:p>
          <a:p>
            <a:pPr marL="88900" indent="0" eaLnBrk="1" hangingPunct="1">
              <a:lnSpc>
                <a:spcPts val="900"/>
              </a:lnSpc>
              <a:spcBef>
                <a:spcPct val="0"/>
              </a:spcBef>
              <a:buFont typeface="Arial" charset="0"/>
              <a:buNone/>
            </a:pPr>
            <a:r>
              <a:rPr lang="it-IT" sz="800" b="1" smtClean="0">
                <a:solidFill>
                  <a:srgbClr val="000000"/>
                </a:solidFill>
              </a:rPr>
              <a:t>CAMERA DEL LAVORO METROPOLITANA MILANO </a:t>
            </a:r>
          </a:p>
          <a:p>
            <a:pPr marL="88900" indent="0" eaLnBrk="1" hangingPunct="1">
              <a:lnSpc>
                <a:spcPts val="900"/>
              </a:lnSpc>
              <a:spcBef>
                <a:spcPct val="0"/>
              </a:spcBef>
              <a:buFont typeface="Arial" charset="0"/>
              <a:buNone/>
            </a:pPr>
            <a:r>
              <a:rPr lang="it-IT" sz="800" smtClean="0">
                <a:solidFill>
                  <a:srgbClr val="000000"/>
                </a:solidFill>
              </a:rPr>
              <a:t>C.so Porta Vittoria 43 20122 Milano </a:t>
            </a:r>
          </a:p>
          <a:p>
            <a:pPr marL="88900" indent="0" eaLnBrk="1" hangingPunct="1">
              <a:lnSpc>
                <a:spcPts val="900"/>
              </a:lnSpc>
              <a:spcBef>
                <a:spcPct val="0"/>
              </a:spcBef>
              <a:buFont typeface="Arial" charset="0"/>
              <a:buNone/>
            </a:pPr>
            <a:r>
              <a:rPr lang="it-IT" sz="800" u="sng" smtClean="0">
                <a:solidFill>
                  <a:srgbClr val="0000FF"/>
                </a:solidFill>
              </a:rPr>
              <a:t>UfficioSindacaleCGILMilano@cgil.lombardia.it</a:t>
            </a:r>
          </a:p>
          <a:p>
            <a:pPr marL="88900" indent="0" eaLnBrk="1" hangingPunct="1">
              <a:lnSpc>
                <a:spcPts val="900"/>
              </a:lnSpc>
              <a:spcBef>
                <a:spcPts val="538"/>
              </a:spcBef>
              <a:buFont typeface="Arial" charset="0"/>
              <a:buNone/>
            </a:pPr>
            <a:r>
              <a:rPr lang="it-IT" sz="800" b="1" smtClean="0">
                <a:solidFill>
                  <a:srgbClr val="000000"/>
                </a:solidFill>
              </a:rPr>
              <a:t>CGIL MONZA E BRIANZA </a:t>
            </a:r>
          </a:p>
          <a:p>
            <a:pPr marL="88900" indent="0" eaLnBrk="1" hangingPunct="1">
              <a:lnSpc>
                <a:spcPts val="900"/>
              </a:lnSpc>
              <a:spcBef>
                <a:spcPts val="25"/>
              </a:spcBef>
              <a:buFont typeface="Arial" charset="0"/>
              <a:buNone/>
            </a:pPr>
            <a:r>
              <a:rPr lang="it-IT" sz="800" smtClean="0">
                <a:solidFill>
                  <a:srgbClr val="000000"/>
                </a:solidFill>
              </a:rPr>
              <a:t>Via Premuda, 17 20052 Monza </a:t>
            </a:r>
          </a:p>
          <a:p>
            <a:pPr marL="88900" indent="0" eaLnBrk="1" hangingPunct="1">
              <a:lnSpc>
                <a:spcPts val="900"/>
              </a:lnSpc>
              <a:spcBef>
                <a:spcPts val="25"/>
              </a:spcBef>
              <a:buFont typeface="Arial" charset="0"/>
              <a:buNone/>
            </a:pPr>
            <a:r>
              <a:rPr lang="it-IT" sz="800" u="sng" smtClean="0">
                <a:solidFill>
                  <a:srgbClr val="0000FF"/>
                </a:solidFill>
              </a:rPr>
              <a:t>cdltbrianza@cgil.lombardia.it</a:t>
            </a:r>
            <a:endParaRPr lang="it-IT" sz="800" smtClean="0">
              <a:solidFill>
                <a:srgbClr val="000000"/>
              </a:solidFill>
            </a:endParaRPr>
          </a:p>
          <a:p>
            <a:pPr marL="88900" indent="0" eaLnBrk="1" hangingPunct="1">
              <a:lnSpc>
                <a:spcPts val="900"/>
              </a:lnSpc>
              <a:spcBef>
                <a:spcPts val="563"/>
              </a:spcBef>
              <a:buFont typeface="Arial" charset="0"/>
              <a:buNone/>
            </a:pPr>
            <a:r>
              <a:rPr lang="it-IT" sz="800" b="1" smtClean="0">
                <a:solidFill>
                  <a:srgbClr val="000000"/>
                </a:solidFill>
              </a:rPr>
              <a:t>CISL MILANO METROPOLI </a:t>
            </a:r>
          </a:p>
          <a:p>
            <a:pPr marL="88900" indent="0" eaLnBrk="1" hangingPunct="1">
              <a:lnSpc>
                <a:spcPts val="900"/>
              </a:lnSpc>
              <a:spcBef>
                <a:spcPct val="0"/>
              </a:spcBef>
              <a:buFont typeface="Arial" charset="0"/>
              <a:buNone/>
            </a:pPr>
            <a:r>
              <a:rPr lang="it-IT" sz="800" smtClean="0">
                <a:solidFill>
                  <a:srgbClr val="000000"/>
                </a:solidFill>
              </a:rPr>
              <a:t>Via Tadino, 23  20124 Milano </a:t>
            </a:r>
          </a:p>
          <a:p>
            <a:pPr marL="88900" indent="0" eaLnBrk="1" hangingPunct="1">
              <a:lnSpc>
                <a:spcPts val="900"/>
              </a:lnSpc>
              <a:spcBef>
                <a:spcPct val="0"/>
              </a:spcBef>
              <a:buFont typeface="Arial" charset="0"/>
              <a:buNone/>
            </a:pPr>
            <a:r>
              <a:rPr lang="it-IT" sz="800" u="sng" smtClean="0">
                <a:solidFill>
                  <a:srgbClr val="0000FF"/>
                </a:solidFill>
              </a:rPr>
              <a:t>ust.milano@cisl.it</a:t>
            </a:r>
            <a:r>
              <a:rPr lang="it-IT" sz="800" smtClean="0">
                <a:solidFill>
                  <a:srgbClr val="000000"/>
                </a:solidFill>
              </a:rPr>
              <a:t> </a:t>
            </a:r>
          </a:p>
          <a:p>
            <a:pPr marL="88900" indent="0" eaLnBrk="1" hangingPunct="1">
              <a:lnSpc>
                <a:spcPts val="900"/>
              </a:lnSpc>
              <a:spcBef>
                <a:spcPts val="538"/>
              </a:spcBef>
              <a:buFont typeface="Arial" charset="0"/>
              <a:buNone/>
            </a:pPr>
            <a:r>
              <a:rPr lang="it-IT" sz="800" b="1" smtClean="0">
                <a:solidFill>
                  <a:srgbClr val="000000"/>
                </a:solidFill>
              </a:rPr>
              <a:t>CISL MONZA BRIANZA LECCO</a:t>
            </a:r>
          </a:p>
          <a:p>
            <a:pPr marL="88900" indent="0" eaLnBrk="1" hangingPunct="1">
              <a:lnSpc>
                <a:spcPts val="900"/>
              </a:lnSpc>
              <a:spcBef>
                <a:spcPts val="13"/>
              </a:spcBef>
              <a:buFont typeface="Arial" charset="0"/>
              <a:buNone/>
            </a:pPr>
            <a:r>
              <a:rPr lang="it-IT" sz="800" smtClean="0">
                <a:solidFill>
                  <a:srgbClr val="000000"/>
                </a:solidFill>
              </a:rPr>
              <a:t>Via Dante 17/a - 20052 Monza </a:t>
            </a:r>
          </a:p>
          <a:p>
            <a:pPr marL="88900" indent="0" eaLnBrk="1" hangingPunct="1">
              <a:lnSpc>
                <a:spcPts val="900"/>
              </a:lnSpc>
              <a:spcBef>
                <a:spcPct val="0"/>
              </a:spcBef>
              <a:buFont typeface="Arial" charset="0"/>
              <a:buNone/>
            </a:pPr>
            <a:r>
              <a:rPr lang="it-IT" sz="800" u="sng" smtClean="0">
                <a:solidFill>
                  <a:srgbClr val="0000FF"/>
                </a:solidFill>
              </a:rPr>
              <a:t>ust.monza@cisl.it</a:t>
            </a:r>
            <a:endParaRPr lang="it-IT" sz="800" smtClean="0">
              <a:solidFill>
                <a:srgbClr val="000000"/>
              </a:solidFill>
            </a:endParaRPr>
          </a:p>
          <a:p>
            <a:pPr marL="88900" indent="0" eaLnBrk="1" hangingPunct="1">
              <a:lnSpc>
                <a:spcPts val="900"/>
              </a:lnSpc>
              <a:spcBef>
                <a:spcPts val="563"/>
              </a:spcBef>
              <a:buFont typeface="Arial" charset="0"/>
              <a:buNone/>
            </a:pPr>
            <a:r>
              <a:rPr lang="it-IT" sz="800" b="1" smtClean="0">
                <a:solidFill>
                  <a:srgbClr val="000000"/>
                </a:solidFill>
              </a:rPr>
              <a:t>UIL Lombardia </a:t>
            </a:r>
          </a:p>
          <a:p>
            <a:pPr marL="88900" indent="0" eaLnBrk="1" hangingPunct="1">
              <a:lnSpc>
                <a:spcPts val="900"/>
              </a:lnSpc>
              <a:spcBef>
                <a:spcPts val="25"/>
              </a:spcBef>
              <a:buFont typeface="Arial" charset="0"/>
              <a:buNone/>
            </a:pPr>
            <a:r>
              <a:rPr lang="it-IT" sz="800" smtClean="0">
                <a:solidFill>
                  <a:srgbClr val="000000"/>
                </a:solidFill>
              </a:rPr>
              <a:t>Viale Marelli, 497  20099 Sesto San Giovanni (Mi) </a:t>
            </a:r>
            <a:r>
              <a:rPr lang="it-IT" sz="800" u="sng" smtClean="0">
                <a:solidFill>
                  <a:srgbClr val="0000FF"/>
                </a:solidFill>
              </a:rPr>
              <a:t>urlombardia@uil.it</a:t>
            </a:r>
            <a:r>
              <a:rPr lang="it-IT" sz="800" smtClean="0">
                <a:solidFill>
                  <a:srgbClr val="000000"/>
                </a:solidFill>
              </a:rPr>
              <a:t> </a:t>
            </a:r>
          </a:p>
          <a:p>
            <a:pPr marL="88900" indent="0" eaLnBrk="1" hangingPunct="1">
              <a:lnSpc>
                <a:spcPts val="900"/>
              </a:lnSpc>
              <a:spcBef>
                <a:spcPts val="538"/>
              </a:spcBef>
              <a:buFont typeface="Arial" charset="0"/>
              <a:buNone/>
            </a:pPr>
            <a:r>
              <a:rPr lang="it-IT" sz="800" b="1" smtClean="0">
                <a:solidFill>
                  <a:srgbClr val="000000"/>
                </a:solidFill>
              </a:rPr>
              <a:t>UIL MONZA </a:t>
            </a:r>
          </a:p>
          <a:p>
            <a:pPr marL="88900" indent="0" eaLnBrk="1" hangingPunct="1">
              <a:lnSpc>
                <a:spcPts val="900"/>
              </a:lnSpc>
              <a:spcBef>
                <a:spcPts val="13"/>
              </a:spcBef>
              <a:buFont typeface="Arial" charset="0"/>
              <a:buNone/>
            </a:pPr>
            <a:r>
              <a:rPr lang="it-IT" sz="800" smtClean="0">
                <a:solidFill>
                  <a:srgbClr val="000000"/>
                </a:solidFill>
              </a:rPr>
              <a:t>Via Ardigò, 15v  20052 Monza </a:t>
            </a:r>
          </a:p>
          <a:p>
            <a:pPr marL="88900" indent="0" eaLnBrk="1" hangingPunct="1">
              <a:lnSpc>
                <a:spcPts val="900"/>
              </a:lnSpc>
              <a:spcBef>
                <a:spcPts val="13"/>
              </a:spcBef>
              <a:buFont typeface="Arial" charset="0"/>
              <a:buNone/>
            </a:pPr>
            <a:endParaRPr lang="it-IT" sz="800" smtClean="0">
              <a:solidFill>
                <a:srgbClr val="000000"/>
              </a:solidFill>
            </a:endParaRPr>
          </a:p>
          <a:p>
            <a:pPr marL="88900" indent="0" eaLnBrk="1" hangingPunct="1">
              <a:lnSpc>
                <a:spcPts val="900"/>
              </a:lnSpc>
              <a:spcBef>
                <a:spcPts val="13"/>
              </a:spcBef>
              <a:buFont typeface="Arial" charset="0"/>
              <a:buNone/>
            </a:pPr>
            <a:r>
              <a:rPr lang="it-IT" sz="800" b="1" smtClean="0">
                <a:solidFill>
                  <a:srgbClr val="000000"/>
                </a:solidFill>
              </a:rPr>
              <a:t>LEGACOOP LOMBARDIA</a:t>
            </a:r>
          </a:p>
          <a:p>
            <a:pPr marL="88900" indent="0" eaLnBrk="1" hangingPunct="1">
              <a:lnSpc>
                <a:spcPts val="900"/>
              </a:lnSpc>
              <a:spcBef>
                <a:spcPct val="0"/>
              </a:spcBef>
              <a:buFont typeface="Arial" charset="0"/>
              <a:buNone/>
            </a:pPr>
            <a:r>
              <a:rPr lang="it-IT" sz="800" smtClean="0">
                <a:solidFill>
                  <a:srgbClr val="000000"/>
                </a:solidFill>
              </a:rPr>
              <a:t>Viale Jenner 17, Milano </a:t>
            </a:r>
          </a:p>
          <a:p>
            <a:pPr marL="88900" indent="0" eaLnBrk="1" hangingPunct="1">
              <a:lnSpc>
                <a:spcPts val="900"/>
              </a:lnSpc>
              <a:spcBef>
                <a:spcPts val="13"/>
              </a:spcBef>
              <a:buFont typeface="Arial" charset="0"/>
              <a:buNone/>
            </a:pPr>
            <a:r>
              <a:rPr lang="it-IT" sz="800" u="sng" smtClean="0">
                <a:solidFill>
                  <a:srgbClr val="0000FF"/>
                </a:solidFill>
              </a:rPr>
              <a:t>presidenza@lombardia.legacoop.it</a:t>
            </a:r>
            <a:r>
              <a:rPr lang="it-IT" sz="800" smtClean="0">
                <a:solidFill>
                  <a:srgbClr val="000000"/>
                </a:solidFill>
              </a:rPr>
              <a:t> </a:t>
            </a:r>
          </a:p>
          <a:p>
            <a:pPr marL="88900" indent="0" eaLnBrk="1" hangingPunct="1">
              <a:lnSpc>
                <a:spcPts val="900"/>
              </a:lnSpc>
              <a:spcBef>
                <a:spcPts val="563"/>
              </a:spcBef>
              <a:buFont typeface="Arial" charset="0"/>
              <a:buNone/>
            </a:pPr>
            <a:r>
              <a:rPr lang="it-IT" sz="800" b="1" smtClean="0">
                <a:solidFill>
                  <a:srgbClr val="000000"/>
                </a:solidFill>
              </a:rPr>
              <a:t>CONFCOOPERATIVE Milano Lodi Monza e Brianza </a:t>
            </a:r>
          </a:p>
          <a:p>
            <a:pPr marL="88900" indent="0" eaLnBrk="1" hangingPunct="1">
              <a:lnSpc>
                <a:spcPts val="900"/>
              </a:lnSpc>
              <a:spcBef>
                <a:spcPts val="25"/>
              </a:spcBef>
              <a:buFont typeface="Arial" charset="0"/>
              <a:buNone/>
            </a:pPr>
            <a:r>
              <a:rPr lang="it-IT" sz="800" smtClean="0">
                <a:solidFill>
                  <a:srgbClr val="000000"/>
                </a:solidFill>
              </a:rPr>
              <a:t>Via Decorati al Valor Civile, 15  20138 Milano </a:t>
            </a:r>
            <a:r>
              <a:rPr lang="it-IT" sz="800" u="sng" smtClean="0">
                <a:solidFill>
                  <a:srgbClr val="0000FF"/>
                </a:solidFill>
              </a:rPr>
              <a:t>milano.lo.mb@confcooperativerative.it</a:t>
            </a:r>
            <a:r>
              <a:rPr lang="it-IT" sz="800" smtClean="0">
                <a:solidFill>
                  <a:srgbClr val="000000"/>
                </a:solidFill>
              </a:rPr>
              <a:t> </a:t>
            </a:r>
          </a:p>
          <a:p>
            <a:pPr marL="88900" indent="0" eaLnBrk="1" hangingPunct="1">
              <a:lnSpc>
                <a:spcPts val="900"/>
              </a:lnSpc>
              <a:spcBef>
                <a:spcPts val="575"/>
              </a:spcBef>
              <a:buFont typeface="Arial" charset="0"/>
              <a:buNone/>
            </a:pPr>
            <a:r>
              <a:rPr lang="it-IT" sz="800" b="1" smtClean="0">
                <a:solidFill>
                  <a:srgbClr val="000000"/>
                </a:solidFill>
              </a:rPr>
              <a:t>AGCI - ASSOCIAZIONE GENERALE COOPERATIVE ITALIANE </a:t>
            </a:r>
          </a:p>
          <a:p>
            <a:pPr marL="88900" indent="0" eaLnBrk="1" hangingPunct="1">
              <a:lnSpc>
                <a:spcPts val="900"/>
              </a:lnSpc>
              <a:spcBef>
                <a:spcPts val="25"/>
              </a:spcBef>
              <a:spcAft>
                <a:spcPts val="75"/>
              </a:spcAft>
              <a:buFont typeface="Arial" charset="0"/>
              <a:buNone/>
            </a:pPr>
            <a:r>
              <a:rPr lang="it-IT" sz="800" smtClean="0">
                <a:solidFill>
                  <a:srgbClr val="000000"/>
                </a:solidFill>
              </a:rPr>
              <a:t>Associazione Regionale Lombardia Via Gustavo Fara, 17 20124 Milano</a:t>
            </a:r>
          </a:p>
          <a:p>
            <a:pPr marL="88900" indent="0" eaLnBrk="1" hangingPunct="1">
              <a:lnSpc>
                <a:spcPts val="900"/>
              </a:lnSpc>
              <a:spcBef>
                <a:spcPts val="25"/>
              </a:spcBef>
              <a:spcAft>
                <a:spcPts val="75"/>
              </a:spcAft>
              <a:buFont typeface="Arial" charset="0"/>
              <a:buNone/>
            </a:pPr>
            <a:r>
              <a:rPr lang="it-IT" sz="800" u="sng" smtClean="0">
                <a:solidFill>
                  <a:srgbClr val="0000FF"/>
                </a:solidFill>
              </a:rPr>
              <a:t>greco.colocoop@live.it</a:t>
            </a:r>
            <a:r>
              <a:rPr lang="it-IT" sz="800" smtClean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302</Words>
  <Application>Microsoft Office PowerPoint</Application>
  <PresentationFormat>Personalizzato</PresentationFormat>
  <Paragraphs>69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Modello struttura</vt:lpstr>
      </vt:variant>
      <vt:variant>
        <vt:i4>4</vt:i4>
      </vt:variant>
      <vt:variant>
        <vt:lpstr>Titoli diapositive</vt:lpstr>
      </vt:variant>
      <vt:variant>
        <vt:i4>3</vt:i4>
      </vt:variant>
    </vt:vector>
  </HeadingPairs>
  <TitlesOfParts>
    <vt:vector size="9" baseType="lpstr">
      <vt:lpstr>Calibri</vt:lpstr>
      <vt:lpstr>Arial</vt:lpstr>
      <vt:lpstr>Struttura predefinita</vt:lpstr>
      <vt:lpstr>Struttura predefinita</vt:lpstr>
      <vt:lpstr>Struttura predefinita</vt:lpstr>
      <vt:lpstr>Struttura predefinita</vt:lpstr>
      <vt:lpstr>Diapositiva 1</vt:lpstr>
      <vt:lpstr>Diapositiva 2</vt:lpstr>
      <vt:lpstr>Diapositiva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Informatica3</dc:creator>
  <cp:lastModifiedBy>mercato.lavoro</cp:lastModifiedBy>
  <cp:revision>33</cp:revision>
  <dcterms:modified xsi:type="dcterms:W3CDTF">2016-12-06T11:39:35Z</dcterms:modified>
</cp:coreProperties>
</file>