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90" autoAdjust="0"/>
  </p:normalViewPr>
  <p:slideViewPr>
    <p:cSldViewPr>
      <p:cViewPr varScale="1">
        <p:scale>
          <a:sx n="75" d="100"/>
          <a:sy n="75" d="100"/>
        </p:scale>
        <p:origin x="-1602" y="-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15A6-069A-4334-9E3E-DBDB4BCF33DC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046B-CAF6-4C72-814B-05B5A55767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15A6-069A-4334-9E3E-DBDB4BCF33DC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046B-CAF6-4C72-814B-05B5A55767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15A6-069A-4334-9E3E-DBDB4BCF33DC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046B-CAF6-4C72-814B-05B5A55767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15A6-069A-4334-9E3E-DBDB4BCF33DC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046B-CAF6-4C72-814B-05B5A55767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15A6-069A-4334-9E3E-DBDB4BCF33DC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046B-CAF6-4C72-814B-05B5A55767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15A6-069A-4334-9E3E-DBDB4BCF33DC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046B-CAF6-4C72-814B-05B5A55767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15A6-069A-4334-9E3E-DBDB4BCF33DC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046B-CAF6-4C72-814B-05B5A55767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15A6-069A-4334-9E3E-DBDB4BCF33DC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046B-CAF6-4C72-814B-05B5A55767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15A6-069A-4334-9E3E-DBDB4BCF33DC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046B-CAF6-4C72-814B-05B5A55767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15A6-069A-4334-9E3E-DBDB4BCF33DC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046B-CAF6-4C72-814B-05B5A55767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15A6-069A-4334-9E3E-DBDB4BCF33DC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046B-CAF6-4C72-814B-05B5A55767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815A6-069A-4334-9E3E-DBDB4BCF33DC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2046B-CAF6-4C72-814B-05B5A55767F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071670"/>
            <a:ext cx="6858000" cy="1357322"/>
          </a:xfrm>
        </p:spPr>
        <p:txBody>
          <a:bodyPr>
            <a:normAutofit/>
          </a:bodyPr>
          <a:lstStyle/>
          <a:p>
            <a:r>
              <a:rPr lang="it-IT" sz="3200" dirty="0" smtClean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rPr>
              <a:t>SQUINZI, CONFINDUSTRIA...</a:t>
            </a:r>
            <a:endParaRPr lang="it-IT" sz="3200" dirty="0">
              <a:solidFill>
                <a:schemeClr val="bg1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142900" y="4286248"/>
            <a:ext cx="7143800" cy="185738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sz="1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it-IT" sz="19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Fim</a:t>
            </a:r>
            <a:r>
              <a:rPr lang="it-IT" sz="1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Cisl Milano Metropoli respinge la posizione di Confindustria di  attacco al sindacato e alla contrattazione collettiva e dice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NO</a:t>
            </a:r>
            <a:r>
              <a:rPr lang="it-IT" sz="1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all’intervento della legge sulle materie sindacali e il salario minimo</a:t>
            </a:r>
            <a:endParaRPr lang="it-IT" sz="1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it-IT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SÌ </a:t>
            </a:r>
            <a:r>
              <a:rPr lang="it-IT" sz="1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allo sblocco del confronto sul sistema contrattuale e il rinnovo </a:t>
            </a:r>
          </a:p>
          <a:p>
            <a:r>
              <a:rPr lang="it-IT" sz="1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del CCNL per la difesa del salario e dei lavoratori</a:t>
            </a:r>
          </a:p>
        </p:txBody>
      </p:sp>
      <p:pic>
        <p:nvPicPr>
          <p:cNvPr id="1026" name="Picture 2" descr="C:\Users\amministrazione.fim\Desktop\loghi Fim\fi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3651"/>
            <a:ext cx="1214446" cy="1290349"/>
          </a:xfrm>
          <a:prstGeom prst="rect">
            <a:avLst/>
          </a:prstGeom>
          <a:noFill/>
        </p:spPr>
      </p:pic>
      <p:pic>
        <p:nvPicPr>
          <p:cNvPr id="1027" name="Picture 3" descr="C:\Users\amministrazione.fim\Desktop\loghi Fim\Bandier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3041" y="8018350"/>
            <a:ext cx="1604959" cy="1125650"/>
          </a:xfrm>
          <a:prstGeom prst="rect">
            <a:avLst/>
          </a:prstGeom>
          <a:noFill/>
        </p:spPr>
      </p:pic>
      <p:pic>
        <p:nvPicPr>
          <p:cNvPr id="1029" name="Picture 5" descr="C:\Users\amministrazione.fim\Desktop\20ottobr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6858000" cy="2014889"/>
          </a:xfrm>
          <a:prstGeom prst="rect">
            <a:avLst/>
          </a:prstGeom>
          <a:noFill/>
        </p:spPr>
      </p:pic>
      <p:sp>
        <p:nvSpPr>
          <p:cNvPr id="8" name="Sottotitolo 2"/>
          <p:cNvSpPr txBox="1">
            <a:spLocks/>
          </p:cNvSpPr>
          <p:nvPr/>
        </p:nvSpPr>
        <p:spPr>
          <a:xfrm>
            <a:off x="-428652" y="6143636"/>
            <a:ext cx="7572428" cy="928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it-I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Proclama lo</a:t>
            </a:r>
            <a:r>
              <a:rPr lang="it-IT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SCIOPERO </a:t>
            </a:r>
            <a:r>
              <a:rPr lang="it-I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 </a:t>
            </a:r>
            <a:r>
              <a:rPr lang="it-IT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ora </a:t>
            </a:r>
            <a:r>
              <a:rPr lang="it-I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dei Metalmeccanici           </a:t>
            </a: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VENERDI’ </a:t>
            </a: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16 OTTOBRE </a:t>
            </a: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ALLA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FINE </a:t>
            </a:r>
            <a:r>
              <a:rPr kumimoji="0" lang="it-IT" sz="20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OGNI TURNO </a:t>
            </a:r>
            <a:endParaRPr kumimoji="0" lang="it-IT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0" y="3071802"/>
            <a:ext cx="77153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it-IT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 </a:t>
            </a:r>
            <a:r>
              <a:rPr lang="it-IT" sz="22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all’attacco al sindacato e alla contrattazione </a:t>
            </a:r>
          </a:p>
          <a:p>
            <a:r>
              <a:rPr lang="it-IT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it-IT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SÌ   </a:t>
            </a:r>
            <a:r>
              <a:rPr lang="it-IT" sz="22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alla ripresa del dialogo e soluzioni </a:t>
            </a:r>
            <a:r>
              <a:rPr lang="it-IT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SUBITO</a:t>
            </a:r>
          </a:p>
        </p:txBody>
      </p:sp>
      <p:sp>
        <p:nvSpPr>
          <p:cNvPr id="15" name="Sottotitolo 2"/>
          <p:cNvSpPr txBox="1">
            <a:spLocks/>
          </p:cNvSpPr>
          <p:nvPr/>
        </p:nvSpPr>
        <p:spPr>
          <a:xfrm>
            <a:off x="1500174" y="7858148"/>
            <a:ext cx="3643338" cy="1071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 rot="21073580">
            <a:off x="1388902" y="7607753"/>
            <a:ext cx="3328226" cy="710793"/>
          </a:xfrm>
          <a:prstGeom prst="rect">
            <a:avLst/>
          </a:prstGeom>
          <a:solidFill>
            <a:srgbClr val="00B050"/>
          </a:solidFill>
          <a:ln w="9525">
            <a:solidFill>
              <a:schemeClr val="accent3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500"/>
              </a:spcAft>
              <a:buClrTx/>
              <a:buSzTx/>
              <a:buFontTx/>
              <a:buNone/>
              <a:tabLst/>
            </a:pPr>
            <a:r>
              <a:rPr kumimoji="0" lang="it-IT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cs typeface="Arial" pitchFamily="34" charset="0"/>
              </a:rPr>
              <a:t>  C</a:t>
            </a:r>
            <a:r>
              <a:rPr kumimoji="0" lang="it-IT" sz="36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Cambria" pitchFamily="18" charset="0"/>
                <a:cs typeface="Arial" pitchFamily="34" charset="0"/>
              </a:rPr>
              <a:t>O</a:t>
            </a:r>
            <a:r>
              <a:rPr kumimoji="0" lang="it-IT" sz="3600" b="0" i="0" u="none" strike="noStrike" cap="none" normalizeH="0" baseline="0" dirty="0" smtClean="0">
                <a:ln>
                  <a:noFill/>
                </a:ln>
                <a:solidFill>
                  <a:srgbClr val="948A54"/>
                </a:solidFill>
                <a:effectLst/>
                <a:latin typeface="Cambria" pitchFamily="18" charset="0"/>
                <a:cs typeface="Arial" pitchFamily="34" charset="0"/>
              </a:rPr>
              <a:t>N</a:t>
            </a:r>
            <a:r>
              <a:rPr kumimoji="0" lang="it-IT" sz="3600" b="0" i="0" u="none" strike="noStrike" cap="none" normalizeH="0" baseline="0" dirty="0" smtClean="0">
                <a:ln>
                  <a:noFill/>
                </a:ln>
                <a:solidFill>
                  <a:srgbClr val="C0504D"/>
                </a:solidFill>
                <a:effectLst/>
                <a:latin typeface="Cambria" pitchFamily="18" charset="0"/>
                <a:cs typeface="Arial" pitchFamily="34" charset="0"/>
              </a:rPr>
              <a:t>T</a:t>
            </a:r>
            <a:r>
              <a:rPr kumimoji="0" lang="it-IT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" pitchFamily="18" charset="0"/>
                <a:cs typeface="Arial" pitchFamily="34" charset="0"/>
              </a:rPr>
              <a:t>R</a:t>
            </a:r>
            <a:r>
              <a:rPr kumimoji="0" lang="it-IT" sz="36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mbria" pitchFamily="18" charset="0"/>
                <a:cs typeface="Arial" pitchFamily="34" charset="0"/>
              </a:rPr>
              <a:t>A</a:t>
            </a:r>
            <a:r>
              <a:rPr kumimoji="0" lang="it-IT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cs typeface="Arial" pitchFamily="34" charset="0"/>
              </a:rPr>
              <a:t>T</a:t>
            </a:r>
            <a:r>
              <a:rPr kumimoji="0" lang="it-IT" sz="3600" b="0" i="0" u="none" strike="noStrike" cap="none" normalizeH="0" baseline="0" dirty="0" smtClean="0">
                <a:ln>
                  <a:noFill/>
                </a:ln>
                <a:solidFill>
                  <a:srgbClr val="F79646"/>
                </a:solidFill>
                <a:effectLst/>
                <a:latin typeface="Cambria" pitchFamily="18" charset="0"/>
                <a:cs typeface="Arial" pitchFamily="34" charset="0"/>
              </a:rPr>
              <a:t>T</a:t>
            </a:r>
            <a:r>
              <a:rPr kumimoji="0" lang="it-IT" sz="3600" b="0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Cambria" pitchFamily="18" charset="0"/>
                <a:cs typeface="Arial" pitchFamily="34" charset="0"/>
              </a:rPr>
              <a:t>O  </a:t>
            </a:r>
            <a:r>
              <a:rPr kumimoji="0" lang="it-IT" sz="3600" b="0" i="1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Cambria" pitchFamily="18" charset="0"/>
                <a:cs typeface="Arial" pitchFamily="34" charset="0"/>
              </a:rPr>
              <a:t>e</a:t>
            </a:r>
            <a:endParaRPr kumimoji="0" lang="it-IT" sz="3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1428736" y="8572528"/>
            <a:ext cx="3429024" cy="571472"/>
          </a:xfrm>
          <a:prstGeom prst="rect">
            <a:avLst/>
          </a:prstGeom>
          <a:solidFill>
            <a:srgbClr val="00B050"/>
          </a:solidFill>
          <a:ln w="9525">
            <a:solidFill>
              <a:schemeClr val="accent3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500"/>
              </a:spcAft>
            </a:pPr>
            <a:r>
              <a:rPr lang="it-IT" sz="3600" dirty="0" smtClean="0">
                <a:solidFill>
                  <a:srgbClr val="FF0000"/>
                </a:solidFill>
                <a:latin typeface="Cambria" pitchFamily="18" charset="0"/>
                <a:cs typeface="Arial" pitchFamily="34" charset="0"/>
              </a:rPr>
              <a:t>L</a:t>
            </a:r>
            <a:r>
              <a:rPr lang="it-IT" sz="3600" dirty="0" smtClean="0">
                <a:solidFill>
                  <a:schemeClr val="bg1"/>
                </a:solidFill>
                <a:latin typeface="Cambria" pitchFamily="18" charset="0"/>
                <a:cs typeface="Arial" pitchFamily="34" charset="0"/>
              </a:rPr>
              <a:t>A</a:t>
            </a:r>
            <a:r>
              <a:rPr lang="it-IT" sz="3600" dirty="0" smtClean="0">
                <a:solidFill>
                  <a:srgbClr val="948A54"/>
                </a:solidFill>
                <a:latin typeface="Cambria" pitchFamily="18" charset="0"/>
                <a:cs typeface="Arial" pitchFamily="34" charset="0"/>
              </a:rPr>
              <a:t>V</a:t>
            </a:r>
            <a:r>
              <a:rPr lang="it-IT" sz="3600" dirty="0" smtClean="0">
                <a:solidFill>
                  <a:srgbClr val="C0504D"/>
                </a:solidFill>
                <a:latin typeface="Cambria" pitchFamily="18" charset="0"/>
                <a:cs typeface="Arial" pitchFamily="34" charset="0"/>
              </a:rPr>
              <a:t>O</a:t>
            </a:r>
            <a:r>
              <a:rPr lang="it-IT" sz="3600" dirty="0" smtClean="0">
                <a:solidFill>
                  <a:srgbClr val="002060"/>
                </a:solidFill>
                <a:latin typeface="Cambria" pitchFamily="18" charset="0"/>
                <a:cs typeface="Arial" pitchFamily="34" charset="0"/>
              </a:rPr>
              <a:t>R</a:t>
            </a:r>
            <a:r>
              <a:rPr lang="it-IT" sz="3600" dirty="0" smtClean="0">
                <a:solidFill>
                  <a:srgbClr val="800000"/>
                </a:solidFill>
                <a:latin typeface="Cambria" pitchFamily="18" charset="0"/>
                <a:cs typeface="Arial" pitchFamily="34" charset="0"/>
              </a:rPr>
              <a:t>O</a:t>
            </a:r>
            <a:endParaRPr kumimoji="0" lang="it-IT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Personalizzato 3">
      <a:dk1>
        <a:sysClr val="windowText" lastClr="000000"/>
      </a:dk1>
      <a:lt1>
        <a:sysClr val="window" lastClr="FFFFFF"/>
      </a:lt1>
      <a:dk2>
        <a:srgbClr val="4E5B6F"/>
      </a:dk2>
      <a:lt2>
        <a:srgbClr val="A7D6FF"/>
      </a:lt2>
      <a:accent1>
        <a:srgbClr val="00B050"/>
      </a:accent1>
      <a:accent2>
        <a:srgbClr val="FF0000"/>
      </a:accent2>
      <a:accent3>
        <a:srgbClr val="FF0000"/>
      </a:accent3>
      <a:accent4>
        <a:srgbClr val="FF0000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96</Words>
  <Application>Microsoft Office PowerPoint</Application>
  <PresentationFormat>Presentazione su schermo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SQUINZI, CONFINDUSTRIA...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Stefania Fragomena</dc:creator>
  <cp:lastModifiedBy>Stefania Fragomena</cp:lastModifiedBy>
  <cp:revision>26</cp:revision>
  <dcterms:created xsi:type="dcterms:W3CDTF">2015-10-09T06:52:46Z</dcterms:created>
  <dcterms:modified xsi:type="dcterms:W3CDTF">2015-10-13T06:54:22Z</dcterms:modified>
</cp:coreProperties>
</file>