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1" r:id="rId45"/>
  </p:sldIdLst>
  <p:sldSz cx="12192000" cy="6858000"/>
  <p:notesSz cx="6858000" cy="9144000"/>
  <p:defaultTextStyle>
    <a:defPPr>
      <a:defRPr lang="it-IT"/>
    </a:defPPr>
    <a:lvl1pPr algn="l" rtl="0" fontAlgn="base">
      <a:spcBef>
        <a:spcPct val="0"/>
      </a:spcBef>
      <a:spcAft>
        <a:spcPct val="0"/>
      </a:spcAft>
      <a:defRPr kern="1200">
        <a:solidFill>
          <a:schemeClr val="tx1"/>
        </a:solidFill>
        <a:latin typeface="Century Gothic" pitchFamily="34" charset="0"/>
        <a:ea typeface="+mn-ea"/>
        <a:cs typeface="Arial" charset="0"/>
      </a:defRPr>
    </a:lvl1pPr>
    <a:lvl2pPr marL="457200" algn="l" rtl="0" fontAlgn="base">
      <a:spcBef>
        <a:spcPct val="0"/>
      </a:spcBef>
      <a:spcAft>
        <a:spcPct val="0"/>
      </a:spcAft>
      <a:defRPr kern="1200">
        <a:solidFill>
          <a:schemeClr val="tx1"/>
        </a:solidFill>
        <a:latin typeface="Century Gothic" pitchFamily="34" charset="0"/>
        <a:ea typeface="+mn-ea"/>
        <a:cs typeface="Arial" charset="0"/>
      </a:defRPr>
    </a:lvl2pPr>
    <a:lvl3pPr marL="914400" algn="l" rtl="0" fontAlgn="base">
      <a:spcBef>
        <a:spcPct val="0"/>
      </a:spcBef>
      <a:spcAft>
        <a:spcPct val="0"/>
      </a:spcAft>
      <a:defRPr kern="1200">
        <a:solidFill>
          <a:schemeClr val="tx1"/>
        </a:solidFill>
        <a:latin typeface="Century Gothic" pitchFamily="34" charset="0"/>
        <a:ea typeface="+mn-ea"/>
        <a:cs typeface="Arial" charset="0"/>
      </a:defRPr>
    </a:lvl3pPr>
    <a:lvl4pPr marL="1371600" algn="l" rtl="0" fontAlgn="base">
      <a:spcBef>
        <a:spcPct val="0"/>
      </a:spcBef>
      <a:spcAft>
        <a:spcPct val="0"/>
      </a:spcAft>
      <a:defRPr kern="1200">
        <a:solidFill>
          <a:schemeClr val="tx1"/>
        </a:solidFill>
        <a:latin typeface="Century Gothic" pitchFamily="34" charset="0"/>
        <a:ea typeface="+mn-ea"/>
        <a:cs typeface="Arial" charset="0"/>
      </a:defRPr>
    </a:lvl4pPr>
    <a:lvl5pPr marL="1828800" algn="l" rtl="0" fontAlgn="base">
      <a:spcBef>
        <a:spcPct val="0"/>
      </a:spcBef>
      <a:spcAft>
        <a:spcPct val="0"/>
      </a:spcAft>
      <a:defRPr kern="1200">
        <a:solidFill>
          <a:schemeClr val="tx1"/>
        </a:solidFill>
        <a:latin typeface="Century Gothic" pitchFamily="34" charset="0"/>
        <a:ea typeface="+mn-ea"/>
        <a:cs typeface="Arial" charset="0"/>
      </a:defRPr>
    </a:lvl5pPr>
    <a:lvl6pPr marL="2286000" algn="l" defTabSz="914400" rtl="0" eaLnBrk="1" latinLnBrk="0" hangingPunct="1">
      <a:defRPr kern="1200">
        <a:solidFill>
          <a:schemeClr val="tx1"/>
        </a:solidFill>
        <a:latin typeface="Century Gothic" pitchFamily="34" charset="0"/>
        <a:ea typeface="+mn-ea"/>
        <a:cs typeface="Arial" charset="0"/>
      </a:defRPr>
    </a:lvl6pPr>
    <a:lvl7pPr marL="2743200" algn="l" defTabSz="914400" rtl="0" eaLnBrk="1" latinLnBrk="0" hangingPunct="1">
      <a:defRPr kern="1200">
        <a:solidFill>
          <a:schemeClr val="tx1"/>
        </a:solidFill>
        <a:latin typeface="Century Gothic" pitchFamily="34" charset="0"/>
        <a:ea typeface="+mn-ea"/>
        <a:cs typeface="Arial" charset="0"/>
      </a:defRPr>
    </a:lvl7pPr>
    <a:lvl8pPr marL="3200400" algn="l" defTabSz="914400" rtl="0" eaLnBrk="1" latinLnBrk="0" hangingPunct="1">
      <a:defRPr kern="1200">
        <a:solidFill>
          <a:schemeClr val="tx1"/>
        </a:solidFill>
        <a:latin typeface="Century Gothic" pitchFamily="34" charset="0"/>
        <a:ea typeface="+mn-ea"/>
        <a:cs typeface="Arial" charset="0"/>
      </a:defRPr>
    </a:lvl8pPr>
    <a:lvl9pPr marL="3657600" algn="l" defTabSz="914400" rtl="0" eaLnBrk="1" latinLnBrk="0" hangingPunct="1">
      <a:defRPr kern="1200">
        <a:solidFill>
          <a:schemeClr val="tx1"/>
        </a:solidFill>
        <a:latin typeface="Century Gothic"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9" autoAdjust="0"/>
    <p:restoredTop sz="94660"/>
  </p:normalViewPr>
  <p:slideViewPr>
    <p:cSldViewPr snapToGrid="0">
      <p:cViewPr>
        <p:scale>
          <a:sx n="84" d="100"/>
          <a:sy n="84" d="100"/>
        </p:scale>
        <p:origin x="-1578" y="-9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F7ED6599-3701-4B03-884F-0DBF5899DC97}" type="datetimeFigureOut">
              <a:rPr lang="it-IT"/>
              <a:pPr>
                <a:defRPr/>
              </a:pPr>
              <a:t>09/01/2015</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endParaRPr lang="it-IT" noProof="0"/>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2CFDC69A-1940-4847-86ED-3B2E8288AFF0}" type="slidenum">
              <a:rPr lang="it-IT"/>
              <a:pPr>
                <a:defRPr/>
              </a:pPr>
              <a:t>‹N›</a:t>
            </a:fld>
            <a:endParaRPr lang="it-IT"/>
          </a:p>
        </p:txBody>
      </p:sp>
    </p:spTree>
    <p:extLst>
      <p:ext uri="{BB962C8B-B14F-4D97-AF65-F5344CB8AC3E}">
        <p14:creationId xmlns:p14="http://schemas.microsoft.com/office/powerpoint/2010/main" val="534775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4" name="Freeform 6"/>
          <p:cNvSpPr>
            <a:spLocks/>
          </p:cNvSpPr>
          <p:nvPr/>
        </p:nvSpPr>
        <p:spPr bwMode="auto">
          <a:xfrm>
            <a:off x="187325" y="115888"/>
            <a:ext cx="1123950" cy="631825"/>
          </a:xfrm>
          <a:custGeom>
            <a:avLst/>
            <a:gdLst>
              <a:gd name="T0" fmla="*/ 867133 w 372"/>
              <a:gd name="T1" fmla="*/ 631825 h 166"/>
              <a:gd name="T2" fmla="*/ 885262 w 372"/>
              <a:gd name="T3" fmla="*/ 624213 h 166"/>
              <a:gd name="T4" fmla="*/ 888283 w 372"/>
              <a:gd name="T5" fmla="*/ 620406 h 166"/>
              <a:gd name="T6" fmla="*/ 1117907 w 372"/>
              <a:gd name="T7" fmla="*/ 331137 h 166"/>
              <a:gd name="T8" fmla="*/ 1117907 w 372"/>
              <a:gd name="T9" fmla="*/ 296882 h 166"/>
              <a:gd name="T10" fmla="*/ 888283 w 372"/>
              <a:gd name="T11" fmla="*/ 11419 h 166"/>
              <a:gd name="T12" fmla="*/ 885262 w 372"/>
              <a:gd name="T13" fmla="*/ 7612 h 166"/>
              <a:gd name="T14" fmla="*/ 867133 w 372"/>
              <a:gd name="T15" fmla="*/ 0 h 166"/>
              <a:gd name="T16" fmla="*/ 0 w 372"/>
              <a:gd name="T17" fmla="*/ 0 h 166"/>
              <a:gd name="T18" fmla="*/ 0 w 372"/>
              <a:gd name="T19" fmla="*/ 631825 h 166"/>
              <a:gd name="T20" fmla="*/ 867133 w 372"/>
              <a:gd name="T21" fmla="*/ 631825 h 16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smtClean="0"/>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5" name="Date Placeholder 3"/>
          <p:cNvSpPr>
            <a:spLocks noGrp="1"/>
          </p:cNvSpPr>
          <p:nvPr>
            <p:ph type="dt" sz="half" idx="10"/>
          </p:nvPr>
        </p:nvSpPr>
        <p:spPr/>
        <p:txBody>
          <a:bodyPr/>
          <a:lstStyle>
            <a:lvl1pPr>
              <a:defRPr/>
            </a:lvl1pPr>
          </a:lstStyle>
          <a:p>
            <a:pPr>
              <a:defRPr/>
            </a:pPr>
            <a:fld id="{172897CB-F170-42FF-819E-010525A7E6B6}" type="datetime1">
              <a:rPr lang="it-IT"/>
              <a:pPr>
                <a:defRPr/>
              </a:pPr>
              <a:t>09/01/2015</a:t>
            </a:fld>
            <a:endParaRPr lang="it-IT"/>
          </a:p>
        </p:txBody>
      </p:sp>
      <p:sp>
        <p:nvSpPr>
          <p:cNvPr id="6" name="Footer Placeholder 4"/>
          <p:cNvSpPr>
            <a:spLocks noGrp="1"/>
          </p:cNvSpPr>
          <p:nvPr>
            <p:ph type="ftr" sz="quarter" idx="11"/>
          </p:nvPr>
        </p:nvSpPr>
        <p:spPr/>
        <p:txBody>
          <a:bodyPr/>
          <a:lstStyle>
            <a:lvl1pPr>
              <a:defRPr/>
            </a:lvl1pPr>
          </a:lstStyle>
          <a:p>
            <a:pPr>
              <a:defRPr/>
            </a:pPr>
            <a:r>
              <a:rPr lang="it-IT"/>
              <a:t>by S. Martorelli &amp; P.Zani </a:t>
            </a:r>
          </a:p>
        </p:txBody>
      </p:sp>
      <p:sp>
        <p:nvSpPr>
          <p:cNvPr id="7" name="Slide Number Placeholder 5"/>
          <p:cNvSpPr>
            <a:spLocks noGrp="1"/>
          </p:cNvSpPr>
          <p:nvPr>
            <p:ph type="sldNum" sz="quarter" idx="12"/>
          </p:nvPr>
        </p:nvSpPr>
        <p:spPr>
          <a:xfrm>
            <a:off x="531813" y="4529138"/>
            <a:ext cx="779462" cy="365125"/>
          </a:xfrm>
        </p:spPr>
        <p:txBody>
          <a:bodyPr/>
          <a:lstStyle>
            <a:lvl1pPr>
              <a:defRPr/>
            </a:lvl1pPr>
          </a:lstStyle>
          <a:p>
            <a:pPr>
              <a:defRPr/>
            </a:pPr>
            <a:fld id="{F96553E0-70C1-49CE-85C1-300002388155}" type="slidenum">
              <a:rPr lang="it-IT"/>
              <a:pPr>
                <a:defRPr/>
              </a:pPr>
              <a:t>‹N›</a:t>
            </a:fld>
            <a:endParaRPr lang="it-IT"/>
          </a:p>
        </p:txBody>
      </p:sp>
    </p:spTree>
    <p:extLst>
      <p:ext uri="{BB962C8B-B14F-4D97-AF65-F5344CB8AC3E}">
        <p14:creationId xmlns:p14="http://schemas.microsoft.com/office/powerpoint/2010/main" val="2930681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4" name="Freeform 11"/>
          <p:cNvSpPr>
            <a:spLocks/>
          </p:cNvSpPr>
          <p:nvPr/>
        </p:nvSpPr>
        <p:spPr bwMode="auto">
          <a:xfrm flipV="1">
            <a:off x="-4763" y="3178175"/>
            <a:ext cx="1589088" cy="508000"/>
          </a:xfrm>
          <a:custGeom>
            <a:avLst/>
            <a:gdLst>
              <a:gd name="T0" fmla="*/ 1589088 w 9248"/>
              <a:gd name="T1" fmla="*/ 238811 h 10000"/>
              <a:gd name="T2" fmla="*/ 1360038 w 9248"/>
              <a:gd name="T3" fmla="*/ 9550 h 10000"/>
              <a:gd name="T4" fmla="*/ 1355055 w 9248"/>
              <a:gd name="T5" fmla="*/ 4775 h 10000"/>
              <a:gd name="T6" fmla="*/ 1340793 w 9248"/>
              <a:gd name="T7" fmla="*/ 0 h 10000"/>
              <a:gd name="T8" fmla="*/ 1250067 w 9248"/>
              <a:gd name="T9" fmla="*/ 0 h 10000"/>
              <a:gd name="T10" fmla="*/ 0 w 9248"/>
              <a:gd name="T11" fmla="*/ 3556 h 10000"/>
              <a:gd name="T12" fmla="*/ 4296 w 9248"/>
              <a:gd name="T13" fmla="*/ 508000 h 10000"/>
              <a:gd name="T14" fmla="*/ 1250067 w 9248"/>
              <a:gd name="T15" fmla="*/ 506273 h 10000"/>
              <a:gd name="T16" fmla="*/ 1340793 w 9248"/>
              <a:gd name="T17" fmla="*/ 506273 h 10000"/>
              <a:gd name="T18" fmla="*/ 1355055 w 9248"/>
              <a:gd name="T19" fmla="*/ 501498 h 10000"/>
              <a:gd name="T20" fmla="*/ 1360038 w 9248"/>
              <a:gd name="T21" fmla="*/ 496722 h 10000"/>
              <a:gd name="T22" fmla="*/ 1589088 w 9248"/>
              <a:gd name="T23" fmla="*/ 267462 h 10000"/>
              <a:gd name="T24" fmla="*/ 1589088 w 9248"/>
              <a:gd name="T25" fmla="*/ 2388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5" name="Date Placeholder 3"/>
          <p:cNvSpPr>
            <a:spLocks noGrp="1"/>
          </p:cNvSpPr>
          <p:nvPr>
            <p:ph type="dt" sz="half" idx="10"/>
          </p:nvPr>
        </p:nvSpPr>
        <p:spPr/>
        <p:txBody>
          <a:bodyPr/>
          <a:lstStyle>
            <a:lvl1pPr>
              <a:defRPr/>
            </a:lvl1pPr>
          </a:lstStyle>
          <a:p>
            <a:pPr>
              <a:defRPr/>
            </a:pPr>
            <a:fld id="{B5FD996D-1F2F-4775-805C-5C177C6AD04A}" type="datetime1">
              <a:rPr lang="it-IT"/>
              <a:pPr>
                <a:defRPr/>
              </a:pPr>
              <a:t>09/01/2015</a:t>
            </a:fld>
            <a:endParaRPr lang="it-IT"/>
          </a:p>
        </p:txBody>
      </p:sp>
      <p:sp>
        <p:nvSpPr>
          <p:cNvPr id="6" name="Footer Placeholder 4"/>
          <p:cNvSpPr>
            <a:spLocks noGrp="1"/>
          </p:cNvSpPr>
          <p:nvPr>
            <p:ph type="ftr" sz="quarter" idx="11"/>
          </p:nvPr>
        </p:nvSpPr>
        <p:spPr/>
        <p:txBody>
          <a:bodyPr/>
          <a:lstStyle>
            <a:lvl1pPr>
              <a:defRPr/>
            </a:lvl1pPr>
          </a:lstStyle>
          <a:p>
            <a:pPr>
              <a:defRPr/>
            </a:pPr>
            <a:r>
              <a:rPr lang="it-IT"/>
              <a:t>by S. Martorelli &amp; P.Zani </a:t>
            </a:r>
          </a:p>
        </p:txBody>
      </p:sp>
      <p:sp>
        <p:nvSpPr>
          <p:cNvPr id="7" name="Slide Number Placeholder 5"/>
          <p:cNvSpPr>
            <a:spLocks noGrp="1"/>
          </p:cNvSpPr>
          <p:nvPr>
            <p:ph type="sldNum" sz="quarter" idx="12"/>
          </p:nvPr>
        </p:nvSpPr>
        <p:spPr>
          <a:xfrm>
            <a:off x="531813" y="3244850"/>
            <a:ext cx="779462" cy="365125"/>
          </a:xfrm>
        </p:spPr>
        <p:txBody>
          <a:bodyPr/>
          <a:lstStyle>
            <a:lvl1pPr>
              <a:defRPr/>
            </a:lvl1pPr>
          </a:lstStyle>
          <a:p>
            <a:pPr>
              <a:defRPr/>
            </a:pPr>
            <a:fld id="{B6297BFF-2908-4B30-845A-3181A713C827}" type="slidenum">
              <a:rPr lang="it-IT"/>
              <a:pPr>
                <a:defRPr/>
              </a:pPr>
              <a:t>‹N›</a:t>
            </a:fld>
            <a:endParaRPr lang="it-IT"/>
          </a:p>
        </p:txBody>
      </p:sp>
    </p:spTree>
    <p:extLst>
      <p:ext uri="{BB962C8B-B14F-4D97-AF65-F5344CB8AC3E}">
        <p14:creationId xmlns:p14="http://schemas.microsoft.com/office/powerpoint/2010/main" val="3243940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5" name="Freeform 11"/>
          <p:cNvSpPr>
            <a:spLocks/>
          </p:cNvSpPr>
          <p:nvPr/>
        </p:nvSpPr>
        <p:spPr bwMode="auto">
          <a:xfrm flipV="1">
            <a:off x="-4763" y="3178175"/>
            <a:ext cx="1589088" cy="508000"/>
          </a:xfrm>
          <a:custGeom>
            <a:avLst/>
            <a:gdLst>
              <a:gd name="T0" fmla="*/ 1589088 w 9248"/>
              <a:gd name="T1" fmla="*/ 238811 h 10000"/>
              <a:gd name="T2" fmla="*/ 1360038 w 9248"/>
              <a:gd name="T3" fmla="*/ 9550 h 10000"/>
              <a:gd name="T4" fmla="*/ 1355055 w 9248"/>
              <a:gd name="T5" fmla="*/ 4775 h 10000"/>
              <a:gd name="T6" fmla="*/ 1340793 w 9248"/>
              <a:gd name="T7" fmla="*/ 0 h 10000"/>
              <a:gd name="T8" fmla="*/ 1250067 w 9248"/>
              <a:gd name="T9" fmla="*/ 0 h 10000"/>
              <a:gd name="T10" fmla="*/ 0 w 9248"/>
              <a:gd name="T11" fmla="*/ 3556 h 10000"/>
              <a:gd name="T12" fmla="*/ 4296 w 9248"/>
              <a:gd name="T13" fmla="*/ 508000 h 10000"/>
              <a:gd name="T14" fmla="*/ 1250067 w 9248"/>
              <a:gd name="T15" fmla="*/ 506273 h 10000"/>
              <a:gd name="T16" fmla="*/ 1340793 w 9248"/>
              <a:gd name="T17" fmla="*/ 506273 h 10000"/>
              <a:gd name="T18" fmla="*/ 1355055 w 9248"/>
              <a:gd name="T19" fmla="*/ 501498 h 10000"/>
              <a:gd name="T20" fmla="*/ 1360038 w 9248"/>
              <a:gd name="T21" fmla="*/ 496722 h 10000"/>
              <a:gd name="T22" fmla="*/ 1589088 w 9248"/>
              <a:gd name="T23" fmla="*/ 267462 h 10000"/>
              <a:gd name="T24" fmla="*/ 1589088 w 9248"/>
              <a:gd name="T25" fmla="*/ 2388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6" name="TextBox 13"/>
          <p:cNvSpPr txBox="1">
            <a:spLocks noChangeArrowheads="1"/>
          </p:cNvSpPr>
          <p:nvPr/>
        </p:nvSpPr>
        <p:spPr bwMode="auto">
          <a:xfrm>
            <a:off x="2466975" y="647700"/>
            <a:ext cx="609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itchFamily="34" charset="0"/>
              </a:defRPr>
            </a:lvl1pPr>
            <a:lvl2pPr marL="742950" indent="-285750">
              <a:defRPr>
                <a:solidFill>
                  <a:schemeClr val="tx1"/>
                </a:solidFill>
                <a:latin typeface="Century Gothic" pitchFamily="34" charset="0"/>
              </a:defRPr>
            </a:lvl2pPr>
            <a:lvl3pPr marL="1143000" indent="-228600">
              <a:defRPr>
                <a:solidFill>
                  <a:schemeClr val="tx1"/>
                </a:solidFill>
                <a:latin typeface="Century Gothic" pitchFamily="34" charset="0"/>
              </a:defRPr>
            </a:lvl3pPr>
            <a:lvl4pPr marL="1600200" indent="-228600">
              <a:defRPr>
                <a:solidFill>
                  <a:schemeClr val="tx1"/>
                </a:solidFill>
                <a:latin typeface="Century Gothic" pitchFamily="34" charset="0"/>
              </a:defRPr>
            </a:lvl4pPr>
            <a:lvl5pPr marL="2057400" indent="-228600">
              <a:defRPr>
                <a:solidFill>
                  <a:schemeClr val="tx1"/>
                </a:solidFill>
                <a:latin typeface="Century Gothic" pitchFamily="34" charset="0"/>
              </a:defRPr>
            </a:lvl5pPr>
            <a:lvl6pPr marL="2514600" indent="-228600" fontAlgn="base">
              <a:spcBef>
                <a:spcPct val="0"/>
              </a:spcBef>
              <a:spcAft>
                <a:spcPct val="0"/>
              </a:spcAft>
              <a:defRPr>
                <a:solidFill>
                  <a:schemeClr val="tx1"/>
                </a:solidFill>
                <a:latin typeface="Century Gothic" pitchFamily="34" charset="0"/>
              </a:defRPr>
            </a:lvl6pPr>
            <a:lvl7pPr marL="2971800" indent="-228600" fontAlgn="base">
              <a:spcBef>
                <a:spcPct val="0"/>
              </a:spcBef>
              <a:spcAft>
                <a:spcPct val="0"/>
              </a:spcAft>
              <a:defRPr>
                <a:solidFill>
                  <a:schemeClr val="tx1"/>
                </a:solidFill>
                <a:latin typeface="Century Gothic" pitchFamily="34" charset="0"/>
              </a:defRPr>
            </a:lvl7pPr>
            <a:lvl8pPr marL="3429000" indent="-228600" fontAlgn="base">
              <a:spcBef>
                <a:spcPct val="0"/>
              </a:spcBef>
              <a:spcAft>
                <a:spcPct val="0"/>
              </a:spcAft>
              <a:defRPr>
                <a:solidFill>
                  <a:schemeClr val="tx1"/>
                </a:solidFill>
                <a:latin typeface="Century Gothic" pitchFamily="34" charset="0"/>
              </a:defRPr>
            </a:lvl8pPr>
            <a:lvl9pPr marL="3886200" indent="-228600" fontAlgn="base">
              <a:spcBef>
                <a:spcPct val="0"/>
              </a:spcBef>
              <a:spcAft>
                <a:spcPct val="0"/>
              </a:spcAft>
              <a:defRPr>
                <a:solidFill>
                  <a:schemeClr val="tx1"/>
                </a:solidFill>
                <a:latin typeface="Century Gothic" pitchFamily="34" charset="0"/>
              </a:defRPr>
            </a:lvl9pPr>
          </a:lstStyle>
          <a:p>
            <a:pPr>
              <a:defRPr/>
            </a:pPr>
            <a:r>
              <a:rPr lang="en-US" altLang="it-IT" sz="8000" smtClean="0">
                <a:solidFill>
                  <a:schemeClr val="accent1"/>
                </a:solidFill>
                <a:latin typeface="Arial" charset="0"/>
              </a:rPr>
              <a:t>“</a:t>
            </a:r>
          </a:p>
        </p:txBody>
      </p:sp>
      <p:sp>
        <p:nvSpPr>
          <p:cNvPr id="7" name="TextBox 14"/>
          <p:cNvSpPr txBox="1">
            <a:spLocks noChangeArrowheads="1"/>
          </p:cNvSpPr>
          <p:nvPr/>
        </p:nvSpPr>
        <p:spPr bwMode="auto">
          <a:xfrm>
            <a:off x="11114088" y="2905125"/>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itchFamily="34" charset="0"/>
              </a:defRPr>
            </a:lvl1pPr>
            <a:lvl2pPr marL="742950" indent="-285750">
              <a:defRPr>
                <a:solidFill>
                  <a:schemeClr val="tx1"/>
                </a:solidFill>
                <a:latin typeface="Century Gothic" pitchFamily="34" charset="0"/>
              </a:defRPr>
            </a:lvl2pPr>
            <a:lvl3pPr marL="1143000" indent="-228600">
              <a:defRPr>
                <a:solidFill>
                  <a:schemeClr val="tx1"/>
                </a:solidFill>
                <a:latin typeface="Century Gothic" pitchFamily="34" charset="0"/>
              </a:defRPr>
            </a:lvl3pPr>
            <a:lvl4pPr marL="1600200" indent="-228600">
              <a:defRPr>
                <a:solidFill>
                  <a:schemeClr val="tx1"/>
                </a:solidFill>
                <a:latin typeface="Century Gothic" pitchFamily="34" charset="0"/>
              </a:defRPr>
            </a:lvl4pPr>
            <a:lvl5pPr marL="2057400" indent="-228600">
              <a:defRPr>
                <a:solidFill>
                  <a:schemeClr val="tx1"/>
                </a:solidFill>
                <a:latin typeface="Century Gothic" pitchFamily="34" charset="0"/>
              </a:defRPr>
            </a:lvl5pPr>
            <a:lvl6pPr marL="2514600" indent="-228600" fontAlgn="base">
              <a:spcBef>
                <a:spcPct val="0"/>
              </a:spcBef>
              <a:spcAft>
                <a:spcPct val="0"/>
              </a:spcAft>
              <a:defRPr>
                <a:solidFill>
                  <a:schemeClr val="tx1"/>
                </a:solidFill>
                <a:latin typeface="Century Gothic" pitchFamily="34" charset="0"/>
              </a:defRPr>
            </a:lvl6pPr>
            <a:lvl7pPr marL="2971800" indent="-228600" fontAlgn="base">
              <a:spcBef>
                <a:spcPct val="0"/>
              </a:spcBef>
              <a:spcAft>
                <a:spcPct val="0"/>
              </a:spcAft>
              <a:defRPr>
                <a:solidFill>
                  <a:schemeClr val="tx1"/>
                </a:solidFill>
                <a:latin typeface="Century Gothic" pitchFamily="34" charset="0"/>
              </a:defRPr>
            </a:lvl7pPr>
            <a:lvl8pPr marL="3429000" indent="-228600" fontAlgn="base">
              <a:spcBef>
                <a:spcPct val="0"/>
              </a:spcBef>
              <a:spcAft>
                <a:spcPct val="0"/>
              </a:spcAft>
              <a:defRPr>
                <a:solidFill>
                  <a:schemeClr val="tx1"/>
                </a:solidFill>
                <a:latin typeface="Century Gothic" pitchFamily="34" charset="0"/>
              </a:defRPr>
            </a:lvl8pPr>
            <a:lvl9pPr marL="3886200" indent="-228600" fontAlgn="base">
              <a:spcBef>
                <a:spcPct val="0"/>
              </a:spcBef>
              <a:spcAft>
                <a:spcPct val="0"/>
              </a:spcAft>
              <a:defRPr>
                <a:solidFill>
                  <a:schemeClr val="tx1"/>
                </a:solidFill>
                <a:latin typeface="Century Gothic" pitchFamily="34" charset="0"/>
              </a:defRPr>
            </a:lvl9pPr>
          </a:lstStyle>
          <a:p>
            <a:pPr>
              <a:defRPr/>
            </a:pPr>
            <a:r>
              <a:rPr lang="en-US" altLang="it-IT" sz="8000" smtClean="0">
                <a:solidFill>
                  <a:schemeClr val="accent1"/>
                </a:solidFill>
                <a:latin typeface="Arial" charset="0"/>
              </a:rPr>
              <a:t>”</a:t>
            </a:r>
          </a:p>
        </p:txBody>
      </p:sp>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8" name="Date Placeholder 3"/>
          <p:cNvSpPr>
            <a:spLocks noGrp="1"/>
          </p:cNvSpPr>
          <p:nvPr>
            <p:ph type="dt" sz="half" idx="14"/>
          </p:nvPr>
        </p:nvSpPr>
        <p:spPr/>
        <p:txBody>
          <a:bodyPr/>
          <a:lstStyle>
            <a:lvl1pPr>
              <a:defRPr/>
            </a:lvl1pPr>
          </a:lstStyle>
          <a:p>
            <a:pPr>
              <a:defRPr/>
            </a:pPr>
            <a:fld id="{476BC4F6-8018-4ED3-BE05-6A15ED033F9D}" type="datetime1">
              <a:rPr lang="it-IT"/>
              <a:pPr>
                <a:defRPr/>
              </a:pPr>
              <a:t>09/01/2015</a:t>
            </a:fld>
            <a:endParaRPr lang="it-IT"/>
          </a:p>
        </p:txBody>
      </p:sp>
      <p:sp>
        <p:nvSpPr>
          <p:cNvPr id="9" name="Footer Placeholder 4"/>
          <p:cNvSpPr>
            <a:spLocks noGrp="1"/>
          </p:cNvSpPr>
          <p:nvPr>
            <p:ph type="ftr" sz="quarter" idx="15"/>
          </p:nvPr>
        </p:nvSpPr>
        <p:spPr/>
        <p:txBody>
          <a:bodyPr/>
          <a:lstStyle>
            <a:lvl1pPr>
              <a:defRPr/>
            </a:lvl1pPr>
          </a:lstStyle>
          <a:p>
            <a:pPr>
              <a:defRPr/>
            </a:pPr>
            <a:r>
              <a:rPr lang="it-IT"/>
              <a:t>by S. Martorelli &amp; P.Zani </a:t>
            </a:r>
          </a:p>
        </p:txBody>
      </p:sp>
      <p:sp>
        <p:nvSpPr>
          <p:cNvPr id="10" name="Slide Number Placeholder 5"/>
          <p:cNvSpPr>
            <a:spLocks noGrp="1"/>
          </p:cNvSpPr>
          <p:nvPr>
            <p:ph type="sldNum" sz="quarter" idx="16"/>
          </p:nvPr>
        </p:nvSpPr>
        <p:spPr>
          <a:xfrm>
            <a:off x="531813" y="3244850"/>
            <a:ext cx="779462" cy="365125"/>
          </a:xfrm>
        </p:spPr>
        <p:txBody>
          <a:bodyPr/>
          <a:lstStyle>
            <a:lvl1pPr>
              <a:defRPr/>
            </a:lvl1pPr>
          </a:lstStyle>
          <a:p>
            <a:pPr>
              <a:defRPr/>
            </a:pPr>
            <a:fld id="{F01B95FB-25FF-4BAB-91D9-2A43BCA3A161}" type="slidenum">
              <a:rPr lang="it-IT"/>
              <a:pPr>
                <a:defRPr/>
              </a:pPr>
              <a:t>‹N›</a:t>
            </a:fld>
            <a:endParaRPr lang="it-IT"/>
          </a:p>
        </p:txBody>
      </p:sp>
    </p:spTree>
    <p:extLst>
      <p:ext uri="{BB962C8B-B14F-4D97-AF65-F5344CB8AC3E}">
        <p14:creationId xmlns:p14="http://schemas.microsoft.com/office/powerpoint/2010/main" val="2979915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5" name="Freeform 11"/>
          <p:cNvSpPr>
            <a:spLocks/>
          </p:cNvSpPr>
          <p:nvPr/>
        </p:nvSpPr>
        <p:spPr bwMode="auto">
          <a:xfrm flipV="1">
            <a:off x="-4763" y="4911725"/>
            <a:ext cx="1589088" cy="508000"/>
          </a:xfrm>
          <a:custGeom>
            <a:avLst/>
            <a:gdLst>
              <a:gd name="T0" fmla="*/ 1589088 w 9248"/>
              <a:gd name="T1" fmla="*/ 238811 h 10000"/>
              <a:gd name="T2" fmla="*/ 1360038 w 9248"/>
              <a:gd name="T3" fmla="*/ 9550 h 10000"/>
              <a:gd name="T4" fmla="*/ 1355055 w 9248"/>
              <a:gd name="T5" fmla="*/ 4775 h 10000"/>
              <a:gd name="T6" fmla="*/ 1340793 w 9248"/>
              <a:gd name="T7" fmla="*/ 0 h 10000"/>
              <a:gd name="T8" fmla="*/ 1250067 w 9248"/>
              <a:gd name="T9" fmla="*/ 0 h 10000"/>
              <a:gd name="T10" fmla="*/ 0 w 9248"/>
              <a:gd name="T11" fmla="*/ 3556 h 10000"/>
              <a:gd name="T12" fmla="*/ 4296 w 9248"/>
              <a:gd name="T13" fmla="*/ 508000 h 10000"/>
              <a:gd name="T14" fmla="*/ 1250067 w 9248"/>
              <a:gd name="T15" fmla="*/ 506273 h 10000"/>
              <a:gd name="T16" fmla="*/ 1340793 w 9248"/>
              <a:gd name="T17" fmla="*/ 506273 h 10000"/>
              <a:gd name="T18" fmla="*/ 1355055 w 9248"/>
              <a:gd name="T19" fmla="*/ 501498 h 10000"/>
              <a:gd name="T20" fmla="*/ 1360038 w 9248"/>
              <a:gd name="T21" fmla="*/ 496722 h 10000"/>
              <a:gd name="T22" fmla="*/ 1589088 w 9248"/>
              <a:gd name="T23" fmla="*/ 267462 h 10000"/>
              <a:gd name="T24" fmla="*/ 1589088 w 9248"/>
              <a:gd name="T25" fmla="*/ 2388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it-IT" smtClean="0"/>
              <a:t>Fare clic per modificare stili del testo dello schema</a:t>
            </a:r>
          </a:p>
        </p:txBody>
      </p:sp>
      <p:sp>
        <p:nvSpPr>
          <p:cNvPr id="6" name="Date Placeholder 4"/>
          <p:cNvSpPr>
            <a:spLocks noGrp="1"/>
          </p:cNvSpPr>
          <p:nvPr>
            <p:ph type="dt" sz="half" idx="10"/>
          </p:nvPr>
        </p:nvSpPr>
        <p:spPr/>
        <p:txBody>
          <a:bodyPr/>
          <a:lstStyle>
            <a:lvl1pPr>
              <a:defRPr/>
            </a:lvl1pPr>
          </a:lstStyle>
          <a:p>
            <a:pPr>
              <a:defRPr/>
            </a:pPr>
            <a:fld id="{81CC34EF-48DF-4517-A4C1-C6B10BA0F95E}" type="datetime1">
              <a:rPr lang="it-IT"/>
              <a:pPr>
                <a:defRPr/>
              </a:pPr>
              <a:t>09/01/2015</a:t>
            </a:fld>
            <a:endParaRPr lang="it-IT"/>
          </a:p>
        </p:txBody>
      </p:sp>
      <p:sp>
        <p:nvSpPr>
          <p:cNvPr id="7" name="Footer Placeholder 5"/>
          <p:cNvSpPr>
            <a:spLocks noGrp="1"/>
          </p:cNvSpPr>
          <p:nvPr>
            <p:ph type="ftr" sz="quarter" idx="11"/>
          </p:nvPr>
        </p:nvSpPr>
        <p:spPr/>
        <p:txBody>
          <a:bodyPr/>
          <a:lstStyle>
            <a:lvl1pPr>
              <a:defRPr/>
            </a:lvl1pPr>
          </a:lstStyle>
          <a:p>
            <a:pPr>
              <a:defRPr/>
            </a:pPr>
            <a:r>
              <a:rPr lang="it-IT"/>
              <a:t>by S. Martorelli &amp; P.Zani </a:t>
            </a:r>
          </a:p>
        </p:txBody>
      </p:sp>
      <p:sp>
        <p:nvSpPr>
          <p:cNvPr id="8" name="Slide Number Placeholder 6"/>
          <p:cNvSpPr>
            <a:spLocks noGrp="1"/>
          </p:cNvSpPr>
          <p:nvPr>
            <p:ph type="sldNum" sz="quarter" idx="12"/>
          </p:nvPr>
        </p:nvSpPr>
        <p:spPr>
          <a:xfrm>
            <a:off x="531813" y="4983163"/>
            <a:ext cx="779462" cy="365125"/>
          </a:xfrm>
        </p:spPr>
        <p:txBody>
          <a:bodyPr/>
          <a:lstStyle>
            <a:lvl1pPr>
              <a:defRPr/>
            </a:lvl1pPr>
          </a:lstStyle>
          <a:p>
            <a:pPr>
              <a:defRPr/>
            </a:pPr>
            <a:fld id="{641A95EA-31A0-4875-8A0D-C8A28CECEC00}" type="slidenum">
              <a:rPr lang="it-IT"/>
              <a:pPr>
                <a:defRPr/>
              </a:pPr>
              <a:t>‹N›</a:t>
            </a:fld>
            <a:endParaRPr lang="it-IT"/>
          </a:p>
        </p:txBody>
      </p:sp>
    </p:spTree>
    <p:extLst>
      <p:ext uri="{BB962C8B-B14F-4D97-AF65-F5344CB8AC3E}">
        <p14:creationId xmlns:p14="http://schemas.microsoft.com/office/powerpoint/2010/main" val="19362893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5" name="Freeform 11"/>
          <p:cNvSpPr>
            <a:spLocks/>
          </p:cNvSpPr>
          <p:nvPr/>
        </p:nvSpPr>
        <p:spPr bwMode="auto">
          <a:xfrm flipV="1">
            <a:off x="-4763" y="4911725"/>
            <a:ext cx="1589088" cy="508000"/>
          </a:xfrm>
          <a:custGeom>
            <a:avLst/>
            <a:gdLst>
              <a:gd name="T0" fmla="*/ 1589088 w 9248"/>
              <a:gd name="T1" fmla="*/ 238811 h 10000"/>
              <a:gd name="T2" fmla="*/ 1360038 w 9248"/>
              <a:gd name="T3" fmla="*/ 9550 h 10000"/>
              <a:gd name="T4" fmla="*/ 1355055 w 9248"/>
              <a:gd name="T5" fmla="*/ 4775 h 10000"/>
              <a:gd name="T6" fmla="*/ 1340793 w 9248"/>
              <a:gd name="T7" fmla="*/ 0 h 10000"/>
              <a:gd name="T8" fmla="*/ 1250067 w 9248"/>
              <a:gd name="T9" fmla="*/ 0 h 10000"/>
              <a:gd name="T10" fmla="*/ 0 w 9248"/>
              <a:gd name="T11" fmla="*/ 3556 h 10000"/>
              <a:gd name="T12" fmla="*/ 4296 w 9248"/>
              <a:gd name="T13" fmla="*/ 508000 h 10000"/>
              <a:gd name="T14" fmla="*/ 1250067 w 9248"/>
              <a:gd name="T15" fmla="*/ 506273 h 10000"/>
              <a:gd name="T16" fmla="*/ 1340793 w 9248"/>
              <a:gd name="T17" fmla="*/ 506273 h 10000"/>
              <a:gd name="T18" fmla="*/ 1355055 w 9248"/>
              <a:gd name="T19" fmla="*/ 501498 h 10000"/>
              <a:gd name="T20" fmla="*/ 1360038 w 9248"/>
              <a:gd name="T21" fmla="*/ 496722 h 10000"/>
              <a:gd name="T22" fmla="*/ 1589088 w 9248"/>
              <a:gd name="T23" fmla="*/ 267462 h 10000"/>
              <a:gd name="T24" fmla="*/ 1589088 w 9248"/>
              <a:gd name="T25" fmla="*/ 2388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6" name="TextBox 16"/>
          <p:cNvSpPr txBox="1">
            <a:spLocks noChangeArrowheads="1"/>
          </p:cNvSpPr>
          <p:nvPr/>
        </p:nvSpPr>
        <p:spPr bwMode="auto">
          <a:xfrm>
            <a:off x="2466975" y="647700"/>
            <a:ext cx="609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itchFamily="34" charset="0"/>
              </a:defRPr>
            </a:lvl1pPr>
            <a:lvl2pPr marL="742950" indent="-285750">
              <a:defRPr>
                <a:solidFill>
                  <a:schemeClr val="tx1"/>
                </a:solidFill>
                <a:latin typeface="Century Gothic" pitchFamily="34" charset="0"/>
              </a:defRPr>
            </a:lvl2pPr>
            <a:lvl3pPr marL="1143000" indent="-228600">
              <a:defRPr>
                <a:solidFill>
                  <a:schemeClr val="tx1"/>
                </a:solidFill>
                <a:latin typeface="Century Gothic" pitchFamily="34" charset="0"/>
              </a:defRPr>
            </a:lvl3pPr>
            <a:lvl4pPr marL="1600200" indent="-228600">
              <a:defRPr>
                <a:solidFill>
                  <a:schemeClr val="tx1"/>
                </a:solidFill>
                <a:latin typeface="Century Gothic" pitchFamily="34" charset="0"/>
              </a:defRPr>
            </a:lvl4pPr>
            <a:lvl5pPr marL="2057400" indent="-228600">
              <a:defRPr>
                <a:solidFill>
                  <a:schemeClr val="tx1"/>
                </a:solidFill>
                <a:latin typeface="Century Gothic" pitchFamily="34" charset="0"/>
              </a:defRPr>
            </a:lvl5pPr>
            <a:lvl6pPr marL="2514600" indent="-228600" fontAlgn="base">
              <a:spcBef>
                <a:spcPct val="0"/>
              </a:spcBef>
              <a:spcAft>
                <a:spcPct val="0"/>
              </a:spcAft>
              <a:defRPr>
                <a:solidFill>
                  <a:schemeClr val="tx1"/>
                </a:solidFill>
                <a:latin typeface="Century Gothic" pitchFamily="34" charset="0"/>
              </a:defRPr>
            </a:lvl6pPr>
            <a:lvl7pPr marL="2971800" indent="-228600" fontAlgn="base">
              <a:spcBef>
                <a:spcPct val="0"/>
              </a:spcBef>
              <a:spcAft>
                <a:spcPct val="0"/>
              </a:spcAft>
              <a:defRPr>
                <a:solidFill>
                  <a:schemeClr val="tx1"/>
                </a:solidFill>
                <a:latin typeface="Century Gothic" pitchFamily="34" charset="0"/>
              </a:defRPr>
            </a:lvl7pPr>
            <a:lvl8pPr marL="3429000" indent="-228600" fontAlgn="base">
              <a:spcBef>
                <a:spcPct val="0"/>
              </a:spcBef>
              <a:spcAft>
                <a:spcPct val="0"/>
              </a:spcAft>
              <a:defRPr>
                <a:solidFill>
                  <a:schemeClr val="tx1"/>
                </a:solidFill>
                <a:latin typeface="Century Gothic" pitchFamily="34" charset="0"/>
              </a:defRPr>
            </a:lvl8pPr>
            <a:lvl9pPr marL="3886200" indent="-228600" fontAlgn="base">
              <a:spcBef>
                <a:spcPct val="0"/>
              </a:spcBef>
              <a:spcAft>
                <a:spcPct val="0"/>
              </a:spcAft>
              <a:defRPr>
                <a:solidFill>
                  <a:schemeClr val="tx1"/>
                </a:solidFill>
                <a:latin typeface="Century Gothic" pitchFamily="34" charset="0"/>
              </a:defRPr>
            </a:lvl9pPr>
          </a:lstStyle>
          <a:p>
            <a:pPr>
              <a:defRPr/>
            </a:pPr>
            <a:r>
              <a:rPr lang="en-US" altLang="it-IT" sz="8000" smtClean="0">
                <a:solidFill>
                  <a:schemeClr val="accent1"/>
                </a:solidFill>
                <a:latin typeface="Arial" charset="0"/>
              </a:rPr>
              <a:t>“</a:t>
            </a:r>
          </a:p>
        </p:txBody>
      </p:sp>
      <p:sp>
        <p:nvSpPr>
          <p:cNvPr id="7" name="TextBox 17"/>
          <p:cNvSpPr txBox="1">
            <a:spLocks noChangeArrowheads="1"/>
          </p:cNvSpPr>
          <p:nvPr/>
        </p:nvSpPr>
        <p:spPr bwMode="auto">
          <a:xfrm>
            <a:off x="11114088" y="2905125"/>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itchFamily="34" charset="0"/>
              </a:defRPr>
            </a:lvl1pPr>
            <a:lvl2pPr marL="742950" indent="-285750">
              <a:defRPr>
                <a:solidFill>
                  <a:schemeClr val="tx1"/>
                </a:solidFill>
                <a:latin typeface="Century Gothic" pitchFamily="34" charset="0"/>
              </a:defRPr>
            </a:lvl2pPr>
            <a:lvl3pPr marL="1143000" indent="-228600">
              <a:defRPr>
                <a:solidFill>
                  <a:schemeClr val="tx1"/>
                </a:solidFill>
                <a:latin typeface="Century Gothic" pitchFamily="34" charset="0"/>
              </a:defRPr>
            </a:lvl3pPr>
            <a:lvl4pPr marL="1600200" indent="-228600">
              <a:defRPr>
                <a:solidFill>
                  <a:schemeClr val="tx1"/>
                </a:solidFill>
                <a:latin typeface="Century Gothic" pitchFamily="34" charset="0"/>
              </a:defRPr>
            </a:lvl4pPr>
            <a:lvl5pPr marL="2057400" indent="-228600">
              <a:defRPr>
                <a:solidFill>
                  <a:schemeClr val="tx1"/>
                </a:solidFill>
                <a:latin typeface="Century Gothic" pitchFamily="34" charset="0"/>
              </a:defRPr>
            </a:lvl5pPr>
            <a:lvl6pPr marL="2514600" indent="-228600" fontAlgn="base">
              <a:spcBef>
                <a:spcPct val="0"/>
              </a:spcBef>
              <a:spcAft>
                <a:spcPct val="0"/>
              </a:spcAft>
              <a:defRPr>
                <a:solidFill>
                  <a:schemeClr val="tx1"/>
                </a:solidFill>
                <a:latin typeface="Century Gothic" pitchFamily="34" charset="0"/>
              </a:defRPr>
            </a:lvl6pPr>
            <a:lvl7pPr marL="2971800" indent="-228600" fontAlgn="base">
              <a:spcBef>
                <a:spcPct val="0"/>
              </a:spcBef>
              <a:spcAft>
                <a:spcPct val="0"/>
              </a:spcAft>
              <a:defRPr>
                <a:solidFill>
                  <a:schemeClr val="tx1"/>
                </a:solidFill>
                <a:latin typeface="Century Gothic" pitchFamily="34" charset="0"/>
              </a:defRPr>
            </a:lvl7pPr>
            <a:lvl8pPr marL="3429000" indent="-228600" fontAlgn="base">
              <a:spcBef>
                <a:spcPct val="0"/>
              </a:spcBef>
              <a:spcAft>
                <a:spcPct val="0"/>
              </a:spcAft>
              <a:defRPr>
                <a:solidFill>
                  <a:schemeClr val="tx1"/>
                </a:solidFill>
                <a:latin typeface="Century Gothic" pitchFamily="34" charset="0"/>
              </a:defRPr>
            </a:lvl8pPr>
            <a:lvl9pPr marL="3886200" indent="-228600" fontAlgn="base">
              <a:spcBef>
                <a:spcPct val="0"/>
              </a:spcBef>
              <a:spcAft>
                <a:spcPct val="0"/>
              </a:spcAft>
              <a:defRPr>
                <a:solidFill>
                  <a:schemeClr val="tx1"/>
                </a:solidFill>
                <a:latin typeface="Century Gothic" pitchFamily="34" charset="0"/>
              </a:defRPr>
            </a:lvl9pPr>
          </a:lstStyle>
          <a:p>
            <a:pPr>
              <a:defRPr/>
            </a:pPr>
            <a:r>
              <a:rPr lang="en-US" altLang="it-IT" sz="8000" smtClean="0">
                <a:solidFill>
                  <a:schemeClr val="accent1"/>
                </a:solidFill>
                <a:latin typeface="Arial" charset="0"/>
              </a:rPr>
              <a:t>”</a:t>
            </a:r>
          </a:p>
        </p:txBody>
      </p:sp>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it-IT" smtClean="0"/>
              <a:t>Fare clic per modificare stili del testo dello schema</a:t>
            </a:r>
          </a:p>
        </p:txBody>
      </p:sp>
      <p:sp>
        <p:nvSpPr>
          <p:cNvPr id="8" name="Date Placeholder 4"/>
          <p:cNvSpPr>
            <a:spLocks noGrp="1"/>
          </p:cNvSpPr>
          <p:nvPr>
            <p:ph type="dt" sz="half" idx="14"/>
          </p:nvPr>
        </p:nvSpPr>
        <p:spPr/>
        <p:txBody>
          <a:bodyPr/>
          <a:lstStyle>
            <a:lvl1pPr>
              <a:defRPr/>
            </a:lvl1pPr>
          </a:lstStyle>
          <a:p>
            <a:pPr>
              <a:defRPr/>
            </a:pPr>
            <a:fld id="{6AF9FB19-ABD8-4490-9B57-3D1439CE195D}" type="datetime1">
              <a:rPr lang="it-IT"/>
              <a:pPr>
                <a:defRPr/>
              </a:pPr>
              <a:t>09/01/2015</a:t>
            </a:fld>
            <a:endParaRPr lang="it-IT"/>
          </a:p>
        </p:txBody>
      </p:sp>
      <p:sp>
        <p:nvSpPr>
          <p:cNvPr id="9" name="Footer Placeholder 5"/>
          <p:cNvSpPr>
            <a:spLocks noGrp="1"/>
          </p:cNvSpPr>
          <p:nvPr>
            <p:ph type="ftr" sz="quarter" idx="15"/>
          </p:nvPr>
        </p:nvSpPr>
        <p:spPr/>
        <p:txBody>
          <a:bodyPr/>
          <a:lstStyle>
            <a:lvl1pPr>
              <a:defRPr/>
            </a:lvl1pPr>
          </a:lstStyle>
          <a:p>
            <a:pPr>
              <a:defRPr/>
            </a:pPr>
            <a:r>
              <a:rPr lang="it-IT"/>
              <a:t>by S. Martorelli &amp; P.Zani </a:t>
            </a:r>
          </a:p>
        </p:txBody>
      </p:sp>
      <p:sp>
        <p:nvSpPr>
          <p:cNvPr id="10" name="Slide Number Placeholder 6"/>
          <p:cNvSpPr>
            <a:spLocks noGrp="1"/>
          </p:cNvSpPr>
          <p:nvPr>
            <p:ph type="sldNum" sz="quarter" idx="16"/>
          </p:nvPr>
        </p:nvSpPr>
        <p:spPr>
          <a:xfrm>
            <a:off x="531813" y="4983163"/>
            <a:ext cx="779462" cy="365125"/>
          </a:xfrm>
        </p:spPr>
        <p:txBody>
          <a:bodyPr/>
          <a:lstStyle>
            <a:lvl1pPr>
              <a:defRPr/>
            </a:lvl1pPr>
          </a:lstStyle>
          <a:p>
            <a:pPr>
              <a:defRPr/>
            </a:pPr>
            <a:fld id="{9DE3E22E-3031-47EA-8D4F-C9C6F71FC77F}" type="slidenum">
              <a:rPr lang="it-IT"/>
              <a:pPr>
                <a:defRPr/>
              </a:pPr>
              <a:t>‹N›</a:t>
            </a:fld>
            <a:endParaRPr lang="it-IT"/>
          </a:p>
        </p:txBody>
      </p:sp>
    </p:spTree>
    <p:extLst>
      <p:ext uri="{BB962C8B-B14F-4D97-AF65-F5344CB8AC3E}">
        <p14:creationId xmlns:p14="http://schemas.microsoft.com/office/powerpoint/2010/main" val="11929140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5" name="Freeform 11"/>
          <p:cNvSpPr>
            <a:spLocks/>
          </p:cNvSpPr>
          <p:nvPr/>
        </p:nvSpPr>
        <p:spPr bwMode="auto">
          <a:xfrm flipV="1">
            <a:off x="-4763" y="4911725"/>
            <a:ext cx="1589088" cy="508000"/>
          </a:xfrm>
          <a:custGeom>
            <a:avLst/>
            <a:gdLst>
              <a:gd name="T0" fmla="*/ 1589088 w 9248"/>
              <a:gd name="T1" fmla="*/ 238811 h 10000"/>
              <a:gd name="T2" fmla="*/ 1360038 w 9248"/>
              <a:gd name="T3" fmla="*/ 9550 h 10000"/>
              <a:gd name="T4" fmla="*/ 1355055 w 9248"/>
              <a:gd name="T5" fmla="*/ 4775 h 10000"/>
              <a:gd name="T6" fmla="*/ 1340793 w 9248"/>
              <a:gd name="T7" fmla="*/ 0 h 10000"/>
              <a:gd name="T8" fmla="*/ 1250067 w 9248"/>
              <a:gd name="T9" fmla="*/ 0 h 10000"/>
              <a:gd name="T10" fmla="*/ 0 w 9248"/>
              <a:gd name="T11" fmla="*/ 3556 h 10000"/>
              <a:gd name="T12" fmla="*/ 4296 w 9248"/>
              <a:gd name="T13" fmla="*/ 508000 h 10000"/>
              <a:gd name="T14" fmla="*/ 1250067 w 9248"/>
              <a:gd name="T15" fmla="*/ 506273 h 10000"/>
              <a:gd name="T16" fmla="*/ 1340793 w 9248"/>
              <a:gd name="T17" fmla="*/ 506273 h 10000"/>
              <a:gd name="T18" fmla="*/ 1355055 w 9248"/>
              <a:gd name="T19" fmla="*/ 501498 h 10000"/>
              <a:gd name="T20" fmla="*/ 1360038 w 9248"/>
              <a:gd name="T21" fmla="*/ 496722 h 10000"/>
              <a:gd name="T22" fmla="*/ 1589088 w 9248"/>
              <a:gd name="T23" fmla="*/ 267462 h 10000"/>
              <a:gd name="T24" fmla="*/ 1589088 w 9248"/>
              <a:gd name="T25" fmla="*/ 2388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it-IT" smtClean="0"/>
              <a:t>Fare clic per modificare stili del testo dello schema</a:t>
            </a:r>
          </a:p>
        </p:txBody>
      </p:sp>
      <p:sp>
        <p:nvSpPr>
          <p:cNvPr id="6" name="Date Placeholder 4"/>
          <p:cNvSpPr>
            <a:spLocks noGrp="1"/>
          </p:cNvSpPr>
          <p:nvPr>
            <p:ph type="dt" sz="half" idx="14"/>
          </p:nvPr>
        </p:nvSpPr>
        <p:spPr/>
        <p:txBody>
          <a:bodyPr/>
          <a:lstStyle>
            <a:lvl1pPr>
              <a:defRPr/>
            </a:lvl1pPr>
          </a:lstStyle>
          <a:p>
            <a:pPr>
              <a:defRPr/>
            </a:pPr>
            <a:fld id="{D8704318-708D-4E70-8872-0C13032C8DD2}" type="datetime1">
              <a:rPr lang="it-IT"/>
              <a:pPr>
                <a:defRPr/>
              </a:pPr>
              <a:t>09/01/2015</a:t>
            </a:fld>
            <a:endParaRPr lang="it-IT"/>
          </a:p>
        </p:txBody>
      </p:sp>
      <p:sp>
        <p:nvSpPr>
          <p:cNvPr id="7" name="Footer Placeholder 5"/>
          <p:cNvSpPr>
            <a:spLocks noGrp="1"/>
          </p:cNvSpPr>
          <p:nvPr>
            <p:ph type="ftr" sz="quarter" idx="15"/>
          </p:nvPr>
        </p:nvSpPr>
        <p:spPr/>
        <p:txBody>
          <a:bodyPr/>
          <a:lstStyle>
            <a:lvl1pPr>
              <a:defRPr/>
            </a:lvl1pPr>
          </a:lstStyle>
          <a:p>
            <a:pPr>
              <a:defRPr/>
            </a:pPr>
            <a:r>
              <a:rPr lang="it-IT"/>
              <a:t>by S. Martorelli &amp; P.Zani </a:t>
            </a:r>
          </a:p>
        </p:txBody>
      </p:sp>
      <p:sp>
        <p:nvSpPr>
          <p:cNvPr id="8" name="Slide Number Placeholder 6"/>
          <p:cNvSpPr>
            <a:spLocks noGrp="1"/>
          </p:cNvSpPr>
          <p:nvPr>
            <p:ph type="sldNum" sz="quarter" idx="16"/>
          </p:nvPr>
        </p:nvSpPr>
        <p:spPr>
          <a:xfrm>
            <a:off x="531813" y="4983163"/>
            <a:ext cx="779462" cy="365125"/>
          </a:xfrm>
        </p:spPr>
        <p:txBody>
          <a:bodyPr/>
          <a:lstStyle>
            <a:lvl1pPr>
              <a:defRPr/>
            </a:lvl1pPr>
          </a:lstStyle>
          <a:p>
            <a:pPr>
              <a:defRPr/>
            </a:pPr>
            <a:fld id="{113A4308-6892-4C91-BA20-9157AE5B747D}" type="slidenum">
              <a:rPr lang="it-IT"/>
              <a:pPr>
                <a:defRPr/>
              </a:pPr>
              <a:t>‹N›</a:t>
            </a:fld>
            <a:endParaRPr lang="it-IT"/>
          </a:p>
        </p:txBody>
      </p:sp>
    </p:spTree>
    <p:extLst>
      <p:ext uri="{BB962C8B-B14F-4D97-AF65-F5344CB8AC3E}">
        <p14:creationId xmlns:p14="http://schemas.microsoft.com/office/powerpoint/2010/main" val="39083158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4" name="Freeform 11"/>
          <p:cNvSpPr>
            <a:spLocks/>
          </p:cNvSpPr>
          <p:nvPr/>
        </p:nvSpPr>
        <p:spPr bwMode="auto">
          <a:xfrm flipV="1">
            <a:off x="-4763" y="714375"/>
            <a:ext cx="1589088" cy="508000"/>
          </a:xfrm>
          <a:custGeom>
            <a:avLst/>
            <a:gdLst>
              <a:gd name="T0" fmla="*/ 1589088 w 9248"/>
              <a:gd name="T1" fmla="*/ 238811 h 10000"/>
              <a:gd name="T2" fmla="*/ 1360038 w 9248"/>
              <a:gd name="T3" fmla="*/ 9550 h 10000"/>
              <a:gd name="T4" fmla="*/ 1355055 w 9248"/>
              <a:gd name="T5" fmla="*/ 4775 h 10000"/>
              <a:gd name="T6" fmla="*/ 1340793 w 9248"/>
              <a:gd name="T7" fmla="*/ 0 h 10000"/>
              <a:gd name="T8" fmla="*/ 1250067 w 9248"/>
              <a:gd name="T9" fmla="*/ 0 h 10000"/>
              <a:gd name="T10" fmla="*/ 0 w 9248"/>
              <a:gd name="T11" fmla="*/ 3556 h 10000"/>
              <a:gd name="T12" fmla="*/ 4296 w 9248"/>
              <a:gd name="T13" fmla="*/ 508000 h 10000"/>
              <a:gd name="T14" fmla="*/ 1250067 w 9248"/>
              <a:gd name="T15" fmla="*/ 506273 h 10000"/>
              <a:gd name="T16" fmla="*/ 1340793 w 9248"/>
              <a:gd name="T17" fmla="*/ 506273 h 10000"/>
              <a:gd name="T18" fmla="*/ 1355055 w 9248"/>
              <a:gd name="T19" fmla="*/ 501498 h 10000"/>
              <a:gd name="T20" fmla="*/ 1360038 w 9248"/>
              <a:gd name="T21" fmla="*/ 496722 h 10000"/>
              <a:gd name="T22" fmla="*/ 1589088 w 9248"/>
              <a:gd name="T23" fmla="*/ 267462 h 10000"/>
              <a:gd name="T24" fmla="*/ 1589088 w 9248"/>
              <a:gd name="T25" fmla="*/ 2388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3"/>
          <p:cNvSpPr>
            <a:spLocks noGrp="1"/>
          </p:cNvSpPr>
          <p:nvPr>
            <p:ph type="dt" sz="half" idx="10"/>
          </p:nvPr>
        </p:nvSpPr>
        <p:spPr/>
        <p:txBody>
          <a:bodyPr/>
          <a:lstStyle>
            <a:lvl1pPr>
              <a:defRPr/>
            </a:lvl1pPr>
          </a:lstStyle>
          <a:p>
            <a:pPr>
              <a:defRPr/>
            </a:pPr>
            <a:fld id="{BEC28744-7455-4132-A230-7E68DC938E27}" type="datetime1">
              <a:rPr lang="it-IT"/>
              <a:pPr>
                <a:defRPr/>
              </a:pPr>
              <a:t>09/01/2015</a:t>
            </a:fld>
            <a:endParaRPr lang="it-IT"/>
          </a:p>
        </p:txBody>
      </p:sp>
      <p:sp>
        <p:nvSpPr>
          <p:cNvPr id="6" name="Footer Placeholder 4"/>
          <p:cNvSpPr>
            <a:spLocks noGrp="1"/>
          </p:cNvSpPr>
          <p:nvPr>
            <p:ph type="ftr" sz="quarter" idx="11"/>
          </p:nvPr>
        </p:nvSpPr>
        <p:spPr/>
        <p:txBody>
          <a:bodyPr/>
          <a:lstStyle>
            <a:lvl1pPr>
              <a:defRPr/>
            </a:lvl1pPr>
          </a:lstStyle>
          <a:p>
            <a:pPr>
              <a:defRPr/>
            </a:pPr>
            <a:r>
              <a:rPr lang="it-IT"/>
              <a:t>by S. Martorelli &amp; P.Zani </a:t>
            </a:r>
          </a:p>
        </p:txBody>
      </p:sp>
      <p:sp>
        <p:nvSpPr>
          <p:cNvPr id="7" name="Slide Number Placeholder 5"/>
          <p:cNvSpPr>
            <a:spLocks noGrp="1"/>
          </p:cNvSpPr>
          <p:nvPr>
            <p:ph type="sldNum" sz="quarter" idx="12"/>
          </p:nvPr>
        </p:nvSpPr>
        <p:spPr/>
        <p:txBody>
          <a:bodyPr/>
          <a:lstStyle>
            <a:lvl1pPr>
              <a:defRPr/>
            </a:lvl1pPr>
          </a:lstStyle>
          <a:p>
            <a:pPr>
              <a:defRPr/>
            </a:pPr>
            <a:fld id="{3A7C4FBF-C212-42FB-93BD-21A9BFD1FB29}" type="slidenum">
              <a:rPr lang="it-IT"/>
              <a:pPr>
                <a:defRPr/>
              </a:pPr>
              <a:t>‹N›</a:t>
            </a:fld>
            <a:endParaRPr lang="it-IT"/>
          </a:p>
        </p:txBody>
      </p:sp>
    </p:spTree>
    <p:extLst>
      <p:ext uri="{BB962C8B-B14F-4D97-AF65-F5344CB8AC3E}">
        <p14:creationId xmlns:p14="http://schemas.microsoft.com/office/powerpoint/2010/main" val="6772234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4" name="Freeform 11"/>
          <p:cNvSpPr>
            <a:spLocks/>
          </p:cNvSpPr>
          <p:nvPr/>
        </p:nvSpPr>
        <p:spPr bwMode="auto">
          <a:xfrm flipV="1">
            <a:off x="-4763" y="714375"/>
            <a:ext cx="1589088" cy="508000"/>
          </a:xfrm>
          <a:custGeom>
            <a:avLst/>
            <a:gdLst>
              <a:gd name="T0" fmla="*/ 1589088 w 9248"/>
              <a:gd name="T1" fmla="*/ 238811 h 10000"/>
              <a:gd name="T2" fmla="*/ 1360038 w 9248"/>
              <a:gd name="T3" fmla="*/ 9550 h 10000"/>
              <a:gd name="T4" fmla="*/ 1355055 w 9248"/>
              <a:gd name="T5" fmla="*/ 4775 h 10000"/>
              <a:gd name="T6" fmla="*/ 1340793 w 9248"/>
              <a:gd name="T7" fmla="*/ 0 h 10000"/>
              <a:gd name="T8" fmla="*/ 1250067 w 9248"/>
              <a:gd name="T9" fmla="*/ 0 h 10000"/>
              <a:gd name="T10" fmla="*/ 0 w 9248"/>
              <a:gd name="T11" fmla="*/ 3556 h 10000"/>
              <a:gd name="T12" fmla="*/ 4296 w 9248"/>
              <a:gd name="T13" fmla="*/ 508000 h 10000"/>
              <a:gd name="T14" fmla="*/ 1250067 w 9248"/>
              <a:gd name="T15" fmla="*/ 506273 h 10000"/>
              <a:gd name="T16" fmla="*/ 1340793 w 9248"/>
              <a:gd name="T17" fmla="*/ 506273 h 10000"/>
              <a:gd name="T18" fmla="*/ 1355055 w 9248"/>
              <a:gd name="T19" fmla="*/ 501498 h 10000"/>
              <a:gd name="T20" fmla="*/ 1360038 w 9248"/>
              <a:gd name="T21" fmla="*/ 496722 h 10000"/>
              <a:gd name="T22" fmla="*/ 1589088 w 9248"/>
              <a:gd name="T23" fmla="*/ 267462 h 10000"/>
              <a:gd name="T24" fmla="*/ 1589088 w 9248"/>
              <a:gd name="T25" fmla="*/ 2388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2" name="Vertical Title 1"/>
          <p:cNvSpPr>
            <a:spLocks noGrp="1"/>
          </p:cNvSpPr>
          <p:nvPr>
            <p:ph type="title" orient="vert"/>
          </p:nvPr>
        </p:nvSpPr>
        <p:spPr>
          <a:xfrm>
            <a:off x="9294812" y="627405"/>
            <a:ext cx="2207601" cy="5283817"/>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3"/>
          <p:cNvSpPr>
            <a:spLocks noGrp="1"/>
          </p:cNvSpPr>
          <p:nvPr>
            <p:ph type="dt" sz="half" idx="10"/>
          </p:nvPr>
        </p:nvSpPr>
        <p:spPr/>
        <p:txBody>
          <a:bodyPr/>
          <a:lstStyle>
            <a:lvl1pPr>
              <a:defRPr/>
            </a:lvl1pPr>
          </a:lstStyle>
          <a:p>
            <a:pPr>
              <a:defRPr/>
            </a:pPr>
            <a:fld id="{F3E4EEBE-D1C5-47CC-90E6-1F617650A1B7}" type="datetime1">
              <a:rPr lang="it-IT"/>
              <a:pPr>
                <a:defRPr/>
              </a:pPr>
              <a:t>09/01/2015</a:t>
            </a:fld>
            <a:endParaRPr lang="it-IT"/>
          </a:p>
        </p:txBody>
      </p:sp>
      <p:sp>
        <p:nvSpPr>
          <p:cNvPr id="6" name="Footer Placeholder 4"/>
          <p:cNvSpPr>
            <a:spLocks noGrp="1"/>
          </p:cNvSpPr>
          <p:nvPr>
            <p:ph type="ftr" sz="quarter" idx="11"/>
          </p:nvPr>
        </p:nvSpPr>
        <p:spPr/>
        <p:txBody>
          <a:bodyPr/>
          <a:lstStyle>
            <a:lvl1pPr>
              <a:defRPr/>
            </a:lvl1pPr>
          </a:lstStyle>
          <a:p>
            <a:pPr>
              <a:defRPr/>
            </a:pPr>
            <a:r>
              <a:rPr lang="it-IT"/>
              <a:t>by S. Martorelli &amp; P.Zani </a:t>
            </a:r>
          </a:p>
        </p:txBody>
      </p:sp>
      <p:sp>
        <p:nvSpPr>
          <p:cNvPr id="7" name="Slide Number Placeholder 5"/>
          <p:cNvSpPr>
            <a:spLocks noGrp="1"/>
          </p:cNvSpPr>
          <p:nvPr>
            <p:ph type="sldNum" sz="quarter" idx="12"/>
          </p:nvPr>
        </p:nvSpPr>
        <p:spPr/>
        <p:txBody>
          <a:bodyPr/>
          <a:lstStyle>
            <a:lvl1pPr>
              <a:defRPr/>
            </a:lvl1pPr>
          </a:lstStyle>
          <a:p>
            <a:pPr>
              <a:defRPr/>
            </a:pPr>
            <a:fld id="{F22CC43C-7BA3-4525-976B-BCAAA0583D5E}" type="slidenum">
              <a:rPr lang="it-IT"/>
              <a:pPr>
                <a:defRPr/>
              </a:pPr>
              <a:t>‹N›</a:t>
            </a:fld>
            <a:endParaRPr lang="it-IT"/>
          </a:p>
        </p:txBody>
      </p:sp>
    </p:spTree>
    <p:extLst>
      <p:ext uri="{BB962C8B-B14F-4D97-AF65-F5344CB8AC3E}">
        <p14:creationId xmlns:p14="http://schemas.microsoft.com/office/powerpoint/2010/main" val="2464287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4" name="Freeform 11"/>
          <p:cNvSpPr>
            <a:spLocks/>
          </p:cNvSpPr>
          <p:nvPr/>
        </p:nvSpPr>
        <p:spPr bwMode="auto">
          <a:xfrm flipV="1">
            <a:off x="-4763" y="714375"/>
            <a:ext cx="1589088" cy="508000"/>
          </a:xfrm>
          <a:custGeom>
            <a:avLst/>
            <a:gdLst>
              <a:gd name="T0" fmla="*/ 1589088 w 9248"/>
              <a:gd name="T1" fmla="*/ 238811 h 10000"/>
              <a:gd name="T2" fmla="*/ 1360038 w 9248"/>
              <a:gd name="T3" fmla="*/ 9550 h 10000"/>
              <a:gd name="T4" fmla="*/ 1355055 w 9248"/>
              <a:gd name="T5" fmla="*/ 4775 h 10000"/>
              <a:gd name="T6" fmla="*/ 1340793 w 9248"/>
              <a:gd name="T7" fmla="*/ 0 h 10000"/>
              <a:gd name="T8" fmla="*/ 1250067 w 9248"/>
              <a:gd name="T9" fmla="*/ 0 h 10000"/>
              <a:gd name="T10" fmla="*/ 0 w 9248"/>
              <a:gd name="T11" fmla="*/ 3556 h 10000"/>
              <a:gd name="T12" fmla="*/ 4296 w 9248"/>
              <a:gd name="T13" fmla="*/ 508000 h 10000"/>
              <a:gd name="T14" fmla="*/ 1250067 w 9248"/>
              <a:gd name="T15" fmla="*/ 506273 h 10000"/>
              <a:gd name="T16" fmla="*/ 1340793 w 9248"/>
              <a:gd name="T17" fmla="*/ 506273 h 10000"/>
              <a:gd name="T18" fmla="*/ 1355055 w 9248"/>
              <a:gd name="T19" fmla="*/ 501498 h 10000"/>
              <a:gd name="T20" fmla="*/ 1360038 w 9248"/>
              <a:gd name="T21" fmla="*/ 496722 h 10000"/>
              <a:gd name="T22" fmla="*/ 1589088 w 9248"/>
              <a:gd name="T23" fmla="*/ 267462 h 10000"/>
              <a:gd name="T24" fmla="*/ 1589088 w 9248"/>
              <a:gd name="T25" fmla="*/ 2388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2" name="Title 1"/>
          <p:cNvSpPr>
            <a:spLocks noGrp="1"/>
          </p:cNvSpPr>
          <p:nvPr>
            <p:ph type="title"/>
          </p:nvPr>
        </p:nvSpPr>
        <p:spPr>
          <a:xfrm>
            <a:off x="2592925" y="624110"/>
            <a:ext cx="8911687" cy="1280890"/>
          </a:xfrm>
          <a:solidFill>
            <a:srgbClr val="FFFF99"/>
          </a:solidFill>
        </p:spPr>
        <p:txBody>
          <a:bodyPr/>
          <a:lstStyle>
            <a:lvl1pPr algn="ctr">
              <a:defRPr>
                <a:solidFill>
                  <a:schemeClr val="tx1">
                    <a:lumMod val="95000"/>
                    <a:lumOff val="5000"/>
                  </a:schemeClr>
                </a:solidFill>
              </a:defRPr>
            </a:lvl1pPr>
          </a:lstStyle>
          <a:p>
            <a:r>
              <a:rPr lang="it-IT" dirty="0" smtClean="0"/>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3"/>
          <p:cNvSpPr>
            <a:spLocks noGrp="1"/>
          </p:cNvSpPr>
          <p:nvPr>
            <p:ph type="dt" sz="half" idx="10"/>
          </p:nvPr>
        </p:nvSpPr>
        <p:spPr/>
        <p:txBody>
          <a:bodyPr/>
          <a:lstStyle>
            <a:lvl1pPr>
              <a:defRPr/>
            </a:lvl1pPr>
          </a:lstStyle>
          <a:p>
            <a:pPr>
              <a:defRPr/>
            </a:pPr>
            <a:fld id="{E5E99BC9-022D-4185-B7E0-6C68BE6F5997}" type="datetime1">
              <a:rPr lang="it-IT"/>
              <a:pPr>
                <a:defRPr/>
              </a:pPr>
              <a:t>09/01/2015</a:t>
            </a:fld>
            <a:endParaRPr lang="it-IT"/>
          </a:p>
        </p:txBody>
      </p:sp>
      <p:sp>
        <p:nvSpPr>
          <p:cNvPr id="6" name="Footer Placeholder 4"/>
          <p:cNvSpPr>
            <a:spLocks noGrp="1"/>
          </p:cNvSpPr>
          <p:nvPr>
            <p:ph type="ftr" sz="quarter" idx="11"/>
          </p:nvPr>
        </p:nvSpPr>
        <p:spPr/>
        <p:txBody>
          <a:bodyPr/>
          <a:lstStyle>
            <a:lvl1pPr>
              <a:defRPr/>
            </a:lvl1pPr>
          </a:lstStyle>
          <a:p>
            <a:pPr>
              <a:defRPr/>
            </a:pPr>
            <a:r>
              <a:rPr lang="it-IT"/>
              <a:t>by S. Martorelli &amp; P.Zani </a:t>
            </a:r>
          </a:p>
        </p:txBody>
      </p:sp>
      <p:sp>
        <p:nvSpPr>
          <p:cNvPr id="7" name="Slide Number Placeholder 5"/>
          <p:cNvSpPr>
            <a:spLocks noGrp="1"/>
          </p:cNvSpPr>
          <p:nvPr>
            <p:ph type="sldNum" sz="quarter" idx="12"/>
          </p:nvPr>
        </p:nvSpPr>
        <p:spPr/>
        <p:txBody>
          <a:bodyPr/>
          <a:lstStyle>
            <a:lvl1pPr>
              <a:defRPr/>
            </a:lvl1pPr>
          </a:lstStyle>
          <a:p>
            <a:pPr>
              <a:defRPr/>
            </a:pPr>
            <a:fld id="{6488846B-3EB0-449A-B2E5-21BA2D96950E}" type="slidenum">
              <a:rPr lang="it-IT"/>
              <a:pPr>
                <a:defRPr/>
              </a:pPr>
              <a:t>‹N›</a:t>
            </a:fld>
            <a:endParaRPr lang="it-IT"/>
          </a:p>
        </p:txBody>
      </p:sp>
    </p:spTree>
    <p:extLst>
      <p:ext uri="{BB962C8B-B14F-4D97-AF65-F5344CB8AC3E}">
        <p14:creationId xmlns:p14="http://schemas.microsoft.com/office/powerpoint/2010/main" val="4229106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4" name="Freeform 11"/>
          <p:cNvSpPr>
            <a:spLocks/>
          </p:cNvSpPr>
          <p:nvPr/>
        </p:nvSpPr>
        <p:spPr bwMode="auto">
          <a:xfrm flipV="1">
            <a:off x="-4763" y="3178175"/>
            <a:ext cx="1589088" cy="508000"/>
          </a:xfrm>
          <a:custGeom>
            <a:avLst/>
            <a:gdLst>
              <a:gd name="T0" fmla="*/ 1589088 w 9248"/>
              <a:gd name="T1" fmla="*/ 238811 h 10000"/>
              <a:gd name="T2" fmla="*/ 1360038 w 9248"/>
              <a:gd name="T3" fmla="*/ 9550 h 10000"/>
              <a:gd name="T4" fmla="*/ 1355055 w 9248"/>
              <a:gd name="T5" fmla="*/ 4775 h 10000"/>
              <a:gd name="T6" fmla="*/ 1340793 w 9248"/>
              <a:gd name="T7" fmla="*/ 0 h 10000"/>
              <a:gd name="T8" fmla="*/ 1250067 w 9248"/>
              <a:gd name="T9" fmla="*/ 0 h 10000"/>
              <a:gd name="T10" fmla="*/ 0 w 9248"/>
              <a:gd name="T11" fmla="*/ 3556 h 10000"/>
              <a:gd name="T12" fmla="*/ 4296 w 9248"/>
              <a:gd name="T13" fmla="*/ 508000 h 10000"/>
              <a:gd name="T14" fmla="*/ 1250067 w 9248"/>
              <a:gd name="T15" fmla="*/ 506273 h 10000"/>
              <a:gd name="T16" fmla="*/ 1340793 w 9248"/>
              <a:gd name="T17" fmla="*/ 506273 h 10000"/>
              <a:gd name="T18" fmla="*/ 1355055 w 9248"/>
              <a:gd name="T19" fmla="*/ 501498 h 10000"/>
              <a:gd name="T20" fmla="*/ 1360038 w 9248"/>
              <a:gd name="T21" fmla="*/ 496722 h 10000"/>
              <a:gd name="T22" fmla="*/ 1589088 w 9248"/>
              <a:gd name="T23" fmla="*/ 267462 h 10000"/>
              <a:gd name="T24" fmla="*/ 1589088 w 9248"/>
              <a:gd name="T25" fmla="*/ 2388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5" name="Date Placeholder 3"/>
          <p:cNvSpPr>
            <a:spLocks noGrp="1"/>
          </p:cNvSpPr>
          <p:nvPr>
            <p:ph type="dt" sz="half" idx="10"/>
          </p:nvPr>
        </p:nvSpPr>
        <p:spPr/>
        <p:txBody>
          <a:bodyPr/>
          <a:lstStyle>
            <a:lvl1pPr>
              <a:defRPr/>
            </a:lvl1pPr>
          </a:lstStyle>
          <a:p>
            <a:pPr>
              <a:defRPr/>
            </a:pPr>
            <a:fld id="{48D75966-7BAD-4F5A-932A-10C0E62CF04C}" type="datetime1">
              <a:rPr lang="it-IT"/>
              <a:pPr>
                <a:defRPr/>
              </a:pPr>
              <a:t>09/01/2015</a:t>
            </a:fld>
            <a:endParaRPr lang="it-IT"/>
          </a:p>
        </p:txBody>
      </p:sp>
      <p:sp>
        <p:nvSpPr>
          <p:cNvPr id="6" name="Footer Placeholder 4"/>
          <p:cNvSpPr>
            <a:spLocks noGrp="1"/>
          </p:cNvSpPr>
          <p:nvPr>
            <p:ph type="ftr" sz="quarter" idx="11"/>
          </p:nvPr>
        </p:nvSpPr>
        <p:spPr/>
        <p:txBody>
          <a:bodyPr/>
          <a:lstStyle>
            <a:lvl1pPr>
              <a:defRPr/>
            </a:lvl1pPr>
          </a:lstStyle>
          <a:p>
            <a:pPr>
              <a:defRPr/>
            </a:pPr>
            <a:r>
              <a:rPr lang="it-IT"/>
              <a:t>by S. Martorelli &amp; P.Zani </a:t>
            </a:r>
          </a:p>
        </p:txBody>
      </p:sp>
      <p:sp>
        <p:nvSpPr>
          <p:cNvPr id="7" name="Slide Number Placeholder 5"/>
          <p:cNvSpPr>
            <a:spLocks noGrp="1"/>
          </p:cNvSpPr>
          <p:nvPr>
            <p:ph type="sldNum" sz="quarter" idx="12"/>
          </p:nvPr>
        </p:nvSpPr>
        <p:spPr>
          <a:xfrm>
            <a:off x="531813" y="3244850"/>
            <a:ext cx="779462" cy="365125"/>
          </a:xfrm>
        </p:spPr>
        <p:txBody>
          <a:bodyPr/>
          <a:lstStyle>
            <a:lvl1pPr>
              <a:defRPr/>
            </a:lvl1pPr>
          </a:lstStyle>
          <a:p>
            <a:pPr>
              <a:defRPr/>
            </a:pPr>
            <a:fld id="{8F5E8FF7-234D-4EF0-BE14-F6B708AAD3DE}" type="slidenum">
              <a:rPr lang="it-IT"/>
              <a:pPr>
                <a:defRPr/>
              </a:pPr>
              <a:t>‹N›</a:t>
            </a:fld>
            <a:endParaRPr lang="it-IT"/>
          </a:p>
        </p:txBody>
      </p:sp>
    </p:spTree>
    <p:extLst>
      <p:ext uri="{BB962C8B-B14F-4D97-AF65-F5344CB8AC3E}">
        <p14:creationId xmlns:p14="http://schemas.microsoft.com/office/powerpoint/2010/main" val="2660605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5" name="Freeform 11"/>
          <p:cNvSpPr>
            <a:spLocks/>
          </p:cNvSpPr>
          <p:nvPr/>
        </p:nvSpPr>
        <p:spPr bwMode="auto">
          <a:xfrm flipV="1">
            <a:off x="-4763" y="714375"/>
            <a:ext cx="1589088" cy="508000"/>
          </a:xfrm>
          <a:custGeom>
            <a:avLst/>
            <a:gdLst>
              <a:gd name="T0" fmla="*/ 1589088 w 9248"/>
              <a:gd name="T1" fmla="*/ 238811 h 10000"/>
              <a:gd name="T2" fmla="*/ 1360038 w 9248"/>
              <a:gd name="T3" fmla="*/ 9550 h 10000"/>
              <a:gd name="T4" fmla="*/ 1355055 w 9248"/>
              <a:gd name="T5" fmla="*/ 4775 h 10000"/>
              <a:gd name="T6" fmla="*/ 1340793 w 9248"/>
              <a:gd name="T7" fmla="*/ 0 h 10000"/>
              <a:gd name="T8" fmla="*/ 1250067 w 9248"/>
              <a:gd name="T9" fmla="*/ 0 h 10000"/>
              <a:gd name="T10" fmla="*/ 0 w 9248"/>
              <a:gd name="T11" fmla="*/ 3556 h 10000"/>
              <a:gd name="T12" fmla="*/ 4296 w 9248"/>
              <a:gd name="T13" fmla="*/ 508000 h 10000"/>
              <a:gd name="T14" fmla="*/ 1250067 w 9248"/>
              <a:gd name="T15" fmla="*/ 506273 h 10000"/>
              <a:gd name="T16" fmla="*/ 1340793 w 9248"/>
              <a:gd name="T17" fmla="*/ 506273 h 10000"/>
              <a:gd name="T18" fmla="*/ 1355055 w 9248"/>
              <a:gd name="T19" fmla="*/ 501498 h 10000"/>
              <a:gd name="T20" fmla="*/ 1360038 w 9248"/>
              <a:gd name="T21" fmla="*/ 496722 h 10000"/>
              <a:gd name="T22" fmla="*/ 1589088 w 9248"/>
              <a:gd name="T23" fmla="*/ 267462 h 10000"/>
              <a:gd name="T24" fmla="*/ 1589088 w 9248"/>
              <a:gd name="T25" fmla="*/ 2388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8" name="Title 7"/>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6" name="Date Placeholder 4"/>
          <p:cNvSpPr>
            <a:spLocks noGrp="1"/>
          </p:cNvSpPr>
          <p:nvPr>
            <p:ph type="dt" sz="half" idx="10"/>
          </p:nvPr>
        </p:nvSpPr>
        <p:spPr/>
        <p:txBody>
          <a:bodyPr/>
          <a:lstStyle>
            <a:lvl1pPr>
              <a:defRPr/>
            </a:lvl1pPr>
          </a:lstStyle>
          <a:p>
            <a:pPr>
              <a:defRPr/>
            </a:pPr>
            <a:fld id="{C79D937A-18EB-41C6-8104-DA4CBB975790}" type="datetime1">
              <a:rPr lang="it-IT"/>
              <a:pPr>
                <a:defRPr/>
              </a:pPr>
              <a:t>09/01/2015</a:t>
            </a:fld>
            <a:endParaRPr lang="it-IT"/>
          </a:p>
        </p:txBody>
      </p:sp>
      <p:sp>
        <p:nvSpPr>
          <p:cNvPr id="7" name="Footer Placeholder 5"/>
          <p:cNvSpPr>
            <a:spLocks noGrp="1"/>
          </p:cNvSpPr>
          <p:nvPr>
            <p:ph type="ftr" sz="quarter" idx="11"/>
          </p:nvPr>
        </p:nvSpPr>
        <p:spPr/>
        <p:txBody>
          <a:bodyPr/>
          <a:lstStyle>
            <a:lvl1pPr>
              <a:defRPr/>
            </a:lvl1pPr>
          </a:lstStyle>
          <a:p>
            <a:pPr>
              <a:defRPr/>
            </a:pPr>
            <a:r>
              <a:rPr lang="it-IT"/>
              <a:t>by S. Martorelli &amp; P.Zani </a:t>
            </a:r>
          </a:p>
        </p:txBody>
      </p:sp>
      <p:sp>
        <p:nvSpPr>
          <p:cNvPr id="9" name="Slide Number Placeholder 5"/>
          <p:cNvSpPr>
            <a:spLocks noGrp="1"/>
          </p:cNvSpPr>
          <p:nvPr>
            <p:ph type="sldNum" sz="quarter" idx="12"/>
          </p:nvPr>
        </p:nvSpPr>
        <p:spPr/>
        <p:txBody>
          <a:bodyPr/>
          <a:lstStyle>
            <a:lvl1pPr>
              <a:defRPr/>
            </a:lvl1pPr>
          </a:lstStyle>
          <a:p>
            <a:pPr>
              <a:defRPr/>
            </a:pPr>
            <a:fld id="{AAEEF127-8C6A-4CD2-A59A-45F813CCDBB4}" type="slidenum">
              <a:rPr lang="it-IT"/>
              <a:pPr>
                <a:defRPr/>
              </a:pPr>
              <a:t>‹N›</a:t>
            </a:fld>
            <a:endParaRPr lang="it-IT"/>
          </a:p>
        </p:txBody>
      </p:sp>
    </p:spTree>
    <p:extLst>
      <p:ext uri="{BB962C8B-B14F-4D97-AF65-F5344CB8AC3E}">
        <p14:creationId xmlns:p14="http://schemas.microsoft.com/office/powerpoint/2010/main" val="734952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7" name="Freeform 11"/>
          <p:cNvSpPr>
            <a:spLocks/>
          </p:cNvSpPr>
          <p:nvPr/>
        </p:nvSpPr>
        <p:spPr bwMode="auto">
          <a:xfrm flipV="1">
            <a:off x="-4763" y="714375"/>
            <a:ext cx="1589088" cy="508000"/>
          </a:xfrm>
          <a:custGeom>
            <a:avLst/>
            <a:gdLst>
              <a:gd name="T0" fmla="*/ 1589088 w 9248"/>
              <a:gd name="T1" fmla="*/ 238811 h 10000"/>
              <a:gd name="T2" fmla="*/ 1360038 w 9248"/>
              <a:gd name="T3" fmla="*/ 9550 h 10000"/>
              <a:gd name="T4" fmla="*/ 1355055 w 9248"/>
              <a:gd name="T5" fmla="*/ 4775 h 10000"/>
              <a:gd name="T6" fmla="*/ 1340793 w 9248"/>
              <a:gd name="T7" fmla="*/ 0 h 10000"/>
              <a:gd name="T8" fmla="*/ 1250067 w 9248"/>
              <a:gd name="T9" fmla="*/ 0 h 10000"/>
              <a:gd name="T10" fmla="*/ 0 w 9248"/>
              <a:gd name="T11" fmla="*/ 3556 h 10000"/>
              <a:gd name="T12" fmla="*/ 4296 w 9248"/>
              <a:gd name="T13" fmla="*/ 508000 h 10000"/>
              <a:gd name="T14" fmla="*/ 1250067 w 9248"/>
              <a:gd name="T15" fmla="*/ 506273 h 10000"/>
              <a:gd name="T16" fmla="*/ 1340793 w 9248"/>
              <a:gd name="T17" fmla="*/ 506273 h 10000"/>
              <a:gd name="T18" fmla="*/ 1355055 w 9248"/>
              <a:gd name="T19" fmla="*/ 501498 h 10000"/>
              <a:gd name="T20" fmla="*/ 1360038 w 9248"/>
              <a:gd name="T21" fmla="*/ 496722 h 10000"/>
              <a:gd name="T22" fmla="*/ 1589088 w 9248"/>
              <a:gd name="T23" fmla="*/ 267462 h 10000"/>
              <a:gd name="T24" fmla="*/ 1589088 w 9248"/>
              <a:gd name="T25" fmla="*/ 2388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10" name="Title 9"/>
          <p:cNvSpPr>
            <a:spLocks noGrp="1"/>
          </p:cNvSpPr>
          <p:nvPr>
            <p:ph type="title"/>
          </p:nvPr>
        </p:nvSpPr>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8" name="Date Placeholder 6"/>
          <p:cNvSpPr>
            <a:spLocks noGrp="1"/>
          </p:cNvSpPr>
          <p:nvPr>
            <p:ph type="dt" sz="half" idx="10"/>
          </p:nvPr>
        </p:nvSpPr>
        <p:spPr/>
        <p:txBody>
          <a:bodyPr/>
          <a:lstStyle>
            <a:lvl1pPr>
              <a:defRPr/>
            </a:lvl1pPr>
          </a:lstStyle>
          <a:p>
            <a:pPr>
              <a:defRPr/>
            </a:pPr>
            <a:fld id="{0DCED5F2-C415-42A3-B8CF-B5E9E4719AC8}" type="datetime1">
              <a:rPr lang="it-IT"/>
              <a:pPr>
                <a:defRPr/>
              </a:pPr>
              <a:t>09/01/2015</a:t>
            </a:fld>
            <a:endParaRPr lang="it-IT"/>
          </a:p>
        </p:txBody>
      </p:sp>
      <p:sp>
        <p:nvSpPr>
          <p:cNvPr id="9" name="Footer Placeholder 7"/>
          <p:cNvSpPr>
            <a:spLocks noGrp="1"/>
          </p:cNvSpPr>
          <p:nvPr>
            <p:ph type="ftr" sz="quarter" idx="11"/>
          </p:nvPr>
        </p:nvSpPr>
        <p:spPr/>
        <p:txBody>
          <a:bodyPr/>
          <a:lstStyle>
            <a:lvl1pPr>
              <a:defRPr/>
            </a:lvl1pPr>
          </a:lstStyle>
          <a:p>
            <a:pPr>
              <a:defRPr/>
            </a:pPr>
            <a:r>
              <a:rPr lang="it-IT"/>
              <a:t>by S. Martorelli &amp; P.Zani </a:t>
            </a:r>
          </a:p>
        </p:txBody>
      </p:sp>
      <p:sp>
        <p:nvSpPr>
          <p:cNvPr id="11" name="Slide Number Placeholder 5"/>
          <p:cNvSpPr>
            <a:spLocks noGrp="1"/>
          </p:cNvSpPr>
          <p:nvPr>
            <p:ph type="sldNum" sz="quarter" idx="12"/>
          </p:nvPr>
        </p:nvSpPr>
        <p:spPr/>
        <p:txBody>
          <a:bodyPr/>
          <a:lstStyle>
            <a:lvl1pPr>
              <a:defRPr/>
            </a:lvl1pPr>
          </a:lstStyle>
          <a:p>
            <a:pPr>
              <a:defRPr/>
            </a:pPr>
            <a:fld id="{AC2D7293-199D-48C5-ACB3-A866A760BAD9}" type="slidenum">
              <a:rPr lang="it-IT"/>
              <a:pPr>
                <a:defRPr/>
              </a:pPr>
              <a:t>‹N›</a:t>
            </a:fld>
            <a:endParaRPr lang="it-IT"/>
          </a:p>
        </p:txBody>
      </p:sp>
    </p:spTree>
    <p:extLst>
      <p:ext uri="{BB962C8B-B14F-4D97-AF65-F5344CB8AC3E}">
        <p14:creationId xmlns:p14="http://schemas.microsoft.com/office/powerpoint/2010/main" val="1243440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3" name="Freeform 11"/>
          <p:cNvSpPr>
            <a:spLocks/>
          </p:cNvSpPr>
          <p:nvPr/>
        </p:nvSpPr>
        <p:spPr bwMode="auto">
          <a:xfrm flipV="1">
            <a:off x="-4763" y="714375"/>
            <a:ext cx="1589088" cy="508000"/>
          </a:xfrm>
          <a:custGeom>
            <a:avLst/>
            <a:gdLst>
              <a:gd name="T0" fmla="*/ 1589088 w 9248"/>
              <a:gd name="T1" fmla="*/ 238811 h 10000"/>
              <a:gd name="T2" fmla="*/ 1360038 w 9248"/>
              <a:gd name="T3" fmla="*/ 9550 h 10000"/>
              <a:gd name="T4" fmla="*/ 1355055 w 9248"/>
              <a:gd name="T5" fmla="*/ 4775 h 10000"/>
              <a:gd name="T6" fmla="*/ 1340793 w 9248"/>
              <a:gd name="T7" fmla="*/ 0 h 10000"/>
              <a:gd name="T8" fmla="*/ 1250067 w 9248"/>
              <a:gd name="T9" fmla="*/ 0 h 10000"/>
              <a:gd name="T10" fmla="*/ 0 w 9248"/>
              <a:gd name="T11" fmla="*/ 3556 h 10000"/>
              <a:gd name="T12" fmla="*/ 4296 w 9248"/>
              <a:gd name="T13" fmla="*/ 508000 h 10000"/>
              <a:gd name="T14" fmla="*/ 1250067 w 9248"/>
              <a:gd name="T15" fmla="*/ 506273 h 10000"/>
              <a:gd name="T16" fmla="*/ 1340793 w 9248"/>
              <a:gd name="T17" fmla="*/ 506273 h 10000"/>
              <a:gd name="T18" fmla="*/ 1355055 w 9248"/>
              <a:gd name="T19" fmla="*/ 501498 h 10000"/>
              <a:gd name="T20" fmla="*/ 1360038 w 9248"/>
              <a:gd name="T21" fmla="*/ 496722 h 10000"/>
              <a:gd name="T22" fmla="*/ 1589088 w 9248"/>
              <a:gd name="T23" fmla="*/ 267462 h 10000"/>
              <a:gd name="T24" fmla="*/ 1589088 w 9248"/>
              <a:gd name="T25" fmla="*/ 2388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4" name="Date Placeholder 2"/>
          <p:cNvSpPr>
            <a:spLocks noGrp="1"/>
          </p:cNvSpPr>
          <p:nvPr>
            <p:ph type="dt" sz="half" idx="10"/>
          </p:nvPr>
        </p:nvSpPr>
        <p:spPr/>
        <p:txBody>
          <a:bodyPr/>
          <a:lstStyle>
            <a:lvl1pPr>
              <a:defRPr/>
            </a:lvl1pPr>
          </a:lstStyle>
          <a:p>
            <a:pPr>
              <a:defRPr/>
            </a:pPr>
            <a:fld id="{6445FC7A-6F5D-4AC8-A8DF-F81822AA5E5A}" type="datetime1">
              <a:rPr lang="it-IT"/>
              <a:pPr>
                <a:defRPr/>
              </a:pPr>
              <a:t>09/01/2015</a:t>
            </a:fld>
            <a:endParaRPr lang="it-IT"/>
          </a:p>
        </p:txBody>
      </p:sp>
      <p:sp>
        <p:nvSpPr>
          <p:cNvPr id="5" name="Footer Placeholder 3"/>
          <p:cNvSpPr>
            <a:spLocks noGrp="1"/>
          </p:cNvSpPr>
          <p:nvPr>
            <p:ph type="ftr" sz="quarter" idx="11"/>
          </p:nvPr>
        </p:nvSpPr>
        <p:spPr/>
        <p:txBody>
          <a:bodyPr/>
          <a:lstStyle>
            <a:lvl1pPr>
              <a:defRPr/>
            </a:lvl1pPr>
          </a:lstStyle>
          <a:p>
            <a:pPr>
              <a:defRPr/>
            </a:pPr>
            <a:r>
              <a:rPr lang="it-IT"/>
              <a:t>by S. Martorelli &amp; P.Zani </a:t>
            </a:r>
          </a:p>
        </p:txBody>
      </p:sp>
      <p:sp>
        <p:nvSpPr>
          <p:cNvPr id="6" name="Slide Number Placeholder 4"/>
          <p:cNvSpPr>
            <a:spLocks noGrp="1"/>
          </p:cNvSpPr>
          <p:nvPr>
            <p:ph type="sldNum" sz="quarter" idx="12"/>
          </p:nvPr>
        </p:nvSpPr>
        <p:spPr/>
        <p:txBody>
          <a:bodyPr/>
          <a:lstStyle>
            <a:lvl1pPr>
              <a:defRPr/>
            </a:lvl1pPr>
          </a:lstStyle>
          <a:p>
            <a:pPr>
              <a:defRPr/>
            </a:pPr>
            <a:fld id="{D7D55BEA-3563-4551-9ED8-B8C4AB81CE19}" type="slidenum">
              <a:rPr lang="it-IT"/>
              <a:pPr>
                <a:defRPr/>
              </a:pPr>
              <a:t>‹N›</a:t>
            </a:fld>
            <a:endParaRPr lang="it-IT"/>
          </a:p>
        </p:txBody>
      </p:sp>
    </p:spTree>
    <p:extLst>
      <p:ext uri="{BB962C8B-B14F-4D97-AF65-F5344CB8AC3E}">
        <p14:creationId xmlns:p14="http://schemas.microsoft.com/office/powerpoint/2010/main" val="2283841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Freeform 11"/>
          <p:cNvSpPr>
            <a:spLocks/>
          </p:cNvSpPr>
          <p:nvPr/>
        </p:nvSpPr>
        <p:spPr bwMode="auto">
          <a:xfrm flipV="1">
            <a:off x="-4763" y="714375"/>
            <a:ext cx="1589088" cy="508000"/>
          </a:xfrm>
          <a:custGeom>
            <a:avLst/>
            <a:gdLst>
              <a:gd name="T0" fmla="*/ 1589088 w 9248"/>
              <a:gd name="T1" fmla="*/ 238811 h 10000"/>
              <a:gd name="T2" fmla="*/ 1360038 w 9248"/>
              <a:gd name="T3" fmla="*/ 9550 h 10000"/>
              <a:gd name="T4" fmla="*/ 1355055 w 9248"/>
              <a:gd name="T5" fmla="*/ 4775 h 10000"/>
              <a:gd name="T6" fmla="*/ 1340793 w 9248"/>
              <a:gd name="T7" fmla="*/ 0 h 10000"/>
              <a:gd name="T8" fmla="*/ 1250067 w 9248"/>
              <a:gd name="T9" fmla="*/ 0 h 10000"/>
              <a:gd name="T10" fmla="*/ 0 w 9248"/>
              <a:gd name="T11" fmla="*/ 3556 h 10000"/>
              <a:gd name="T12" fmla="*/ 4296 w 9248"/>
              <a:gd name="T13" fmla="*/ 508000 h 10000"/>
              <a:gd name="T14" fmla="*/ 1250067 w 9248"/>
              <a:gd name="T15" fmla="*/ 506273 h 10000"/>
              <a:gd name="T16" fmla="*/ 1340793 w 9248"/>
              <a:gd name="T17" fmla="*/ 506273 h 10000"/>
              <a:gd name="T18" fmla="*/ 1355055 w 9248"/>
              <a:gd name="T19" fmla="*/ 501498 h 10000"/>
              <a:gd name="T20" fmla="*/ 1360038 w 9248"/>
              <a:gd name="T21" fmla="*/ 496722 h 10000"/>
              <a:gd name="T22" fmla="*/ 1589088 w 9248"/>
              <a:gd name="T23" fmla="*/ 267462 h 10000"/>
              <a:gd name="T24" fmla="*/ 1589088 w 9248"/>
              <a:gd name="T25" fmla="*/ 2388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3" name="Date Placeholder 1"/>
          <p:cNvSpPr>
            <a:spLocks noGrp="1"/>
          </p:cNvSpPr>
          <p:nvPr>
            <p:ph type="dt" sz="half" idx="10"/>
          </p:nvPr>
        </p:nvSpPr>
        <p:spPr/>
        <p:txBody>
          <a:bodyPr/>
          <a:lstStyle>
            <a:lvl1pPr>
              <a:defRPr/>
            </a:lvl1pPr>
          </a:lstStyle>
          <a:p>
            <a:pPr>
              <a:defRPr/>
            </a:pPr>
            <a:fld id="{0B597B22-DFC4-4E83-B15E-451F0A10DFA3}" type="datetime1">
              <a:rPr lang="it-IT"/>
              <a:pPr>
                <a:defRPr/>
              </a:pPr>
              <a:t>09/01/2015</a:t>
            </a:fld>
            <a:endParaRPr lang="it-IT"/>
          </a:p>
        </p:txBody>
      </p:sp>
      <p:sp>
        <p:nvSpPr>
          <p:cNvPr id="4" name="Footer Placeholder 2"/>
          <p:cNvSpPr>
            <a:spLocks noGrp="1"/>
          </p:cNvSpPr>
          <p:nvPr>
            <p:ph type="ftr" sz="quarter" idx="11"/>
          </p:nvPr>
        </p:nvSpPr>
        <p:spPr/>
        <p:txBody>
          <a:bodyPr/>
          <a:lstStyle>
            <a:lvl1pPr>
              <a:defRPr/>
            </a:lvl1pPr>
          </a:lstStyle>
          <a:p>
            <a:pPr>
              <a:defRPr/>
            </a:pPr>
            <a:r>
              <a:rPr lang="it-IT"/>
              <a:t>by S. Martorelli &amp; P.Zani </a:t>
            </a:r>
          </a:p>
        </p:txBody>
      </p:sp>
      <p:sp>
        <p:nvSpPr>
          <p:cNvPr id="5" name="Slide Number Placeholder 3"/>
          <p:cNvSpPr>
            <a:spLocks noGrp="1"/>
          </p:cNvSpPr>
          <p:nvPr>
            <p:ph type="sldNum" sz="quarter" idx="12"/>
          </p:nvPr>
        </p:nvSpPr>
        <p:spPr/>
        <p:txBody>
          <a:bodyPr/>
          <a:lstStyle>
            <a:lvl1pPr>
              <a:defRPr/>
            </a:lvl1pPr>
          </a:lstStyle>
          <a:p>
            <a:pPr>
              <a:defRPr/>
            </a:pPr>
            <a:fld id="{77D16CD1-B57E-4524-AA4C-A7E01370BD76}" type="slidenum">
              <a:rPr lang="it-IT"/>
              <a:pPr>
                <a:defRPr/>
              </a:pPr>
              <a:t>‹N›</a:t>
            </a:fld>
            <a:endParaRPr lang="it-IT"/>
          </a:p>
        </p:txBody>
      </p:sp>
    </p:spTree>
    <p:extLst>
      <p:ext uri="{BB962C8B-B14F-4D97-AF65-F5344CB8AC3E}">
        <p14:creationId xmlns:p14="http://schemas.microsoft.com/office/powerpoint/2010/main" val="2693127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5" name="Freeform 11"/>
          <p:cNvSpPr>
            <a:spLocks/>
          </p:cNvSpPr>
          <p:nvPr/>
        </p:nvSpPr>
        <p:spPr bwMode="auto">
          <a:xfrm flipV="1">
            <a:off x="-4763" y="714375"/>
            <a:ext cx="1589088" cy="508000"/>
          </a:xfrm>
          <a:custGeom>
            <a:avLst/>
            <a:gdLst>
              <a:gd name="T0" fmla="*/ 1589088 w 9248"/>
              <a:gd name="T1" fmla="*/ 238811 h 10000"/>
              <a:gd name="T2" fmla="*/ 1360038 w 9248"/>
              <a:gd name="T3" fmla="*/ 9550 h 10000"/>
              <a:gd name="T4" fmla="*/ 1355055 w 9248"/>
              <a:gd name="T5" fmla="*/ 4775 h 10000"/>
              <a:gd name="T6" fmla="*/ 1340793 w 9248"/>
              <a:gd name="T7" fmla="*/ 0 h 10000"/>
              <a:gd name="T8" fmla="*/ 1250067 w 9248"/>
              <a:gd name="T9" fmla="*/ 0 h 10000"/>
              <a:gd name="T10" fmla="*/ 0 w 9248"/>
              <a:gd name="T11" fmla="*/ 3556 h 10000"/>
              <a:gd name="T12" fmla="*/ 4296 w 9248"/>
              <a:gd name="T13" fmla="*/ 508000 h 10000"/>
              <a:gd name="T14" fmla="*/ 1250067 w 9248"/>
              <a:gd name="T15" fmla="*/ 506273 h 10000"/>
              <a:gd name="T16" fmla="*/ 1340793 w 9248"/>
              <a:gd name="T17" fmla="*/ 506273 h 10000"/>
              <a:gd name="T18" fmla="*/ 1355055 w 9248"/>
              <a:gd name="T19" fmla="*/ 501498 h 10000"/>
              <a:gd name="T20" fmla="*/ 1360038 w 9248"/>
              <a:gd name="T21" fmla="*/ 496722 h 10000"/>
              <a:gd name="T22" fmla="*/ 1589088 w 9248"/>
              <a:gd name="T23" fmla="*/ 267462 h 10000"/>
              <a:gd name="T24" fmla="*/ 1589088 w 9248"/>
              <a:gd name="T25" fmla="*/ 2388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6" name="Date Placeholder 4"/>
          <p:cNvSpPr>
            <a:spLocks noGrp="1"/>
          </p:cNvSpPr>
          <p:nvPr>
            <p:ph type="dt" sz="half" idx="10"/>
          </p:nvPr>
        </p:nvSpPr>
        <p:spPr/>
        <p:txBody>
          <a:bodyPr/>
          <a:lstStyle>
            <a:lvl1pPr>
              <a:defRPr/>
            </a:lvl1pPr>
          </a:lstStyle>
          <a:p>
            <a:pPr>
              <a:defRPr/>
            </a:pPr>
            <a:fld id="{3B392BC3-D7A6-49FE-8F7C-007411215BBE}" type="datetime1">
              <a:rPr lang="it-IT"/>
              <a:pPr>
                <a:defRPr/>
              </a:pPr>
              <a:t>09/01/2015</a:t>
            </a:fld>
            <a:endParaRPr lang="it-IT"/>
          </a:p>
        </p:txBody>
      </p:sp>
      <p:sp>
        <p:nvSpPr>
          <p:cNvPr id="7" name="Footer Placeholder 5"/>
          <p:cNvSpPr>
            <a:spLocks noGrp="1"/>
          </p:cNvSpPr>
          <p:nvPr>
            <p:ph type="ftr" sz="quarter" idx="11"/>
          </p:nvPr>
        </p:nvSpPr>
        <p:spPr/>
        <p:txBody>
          <a:bodyPr/>
          <a:lstStyle>
            <a:lvl1pPr>
              <a:defRPr/>
            </a:lvl1pPr>
          </a:lstStyle>
          <a:p>
            <a:pPr>
              <a:defRPr/>
            </a:pPr>
            <a:r>
              <a:rPr lang="it-IT"/>
              <a:t>by S. Martorelli &amp; P.Zani </a:t>
            </a:r>
          </a:p>
        </p:txBody>
      </p:sp>
      <p:sp>
        <p:nvSpPr>
          <p:cNvPr id="8" name="Slide Number Placeholder 6"/>
          <p:cNvSpPr>
            <a:spLocks noGrp="1"/>
          </p:cNvSpPr>
          <p:nvPr>
            <p:ph type="sldNum" sz="quarter" idx="12"/>
          </p:nvPr>
        </p:nvSpPr>
        <p:spPr/>
        <p:txBody>
          <a:bodyPr/>
          <a:lstStyle>
            <a:lvl1pPr>
              <a:defRPr/>
            </a:lvl1pPr>
          </a:lstStyle>
          <a:p>
            <a:pPr>
              <a:defRPr/>
            </a:pPr>
            <a:fld id="{CC4C1EE2-CEE0-40F2-9E83-65033DDAAEAD}" type="slidenum">
              <a:rPr lang="it-IT"/>
              <a:pPr>
                <a:defRPr/>
              </a:pPr>
              <a:t>‹N›</a:t>
            </a:fld>
            <a:endParaRPr lang="it-IT"/>
          </a:p>
        </p:txBody>
      </p:sp>
    </p:spTree>
    <p:extLst>
      <p:ext uri="{BB962C8B-B14F-4D97-AF65-F5344CB8AC3E}">
        <p14:creationId xmlns:p14="http://schemas.microsoft.com/office/powerpoint/2010/main" val="2662490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5" name="Freeform 11"/>
          <p:cNvSpPr>
            <a:spLocks/>
          </p:cNvSpPr>
          <p:nvPr/>
        </p:nvSpPr>
        <p:spPr bwMode="auto">
          <a:xfrm flipV="1">
            <a:off x="-4763" y="4911725"/>
            <a:ext cx="1589088" cy="508000"/>
          </a:xfrm>
          <a:custGeom>
            <a:avLst/>
            <a:gdLst>
              <a:gd name="T0" fmla="*/ 1589088 w 9248"/>
              <a:gd name="T1" fmla="*/ 238811 h 10000"/>
              <a:gd name="T2" fmla="*/ 1360038 w 9248"/>
              <a:gd name="T3" fmla="*/ 9550 h 10000"/>
              <a:gd name="T4" fmla="*/ 1355055 w 9248"/>
              <a:gd name="T5" fmla="*/ 4775 h 10000"/>
              <a:gd name="T6" fmla="*/ 1340793 w 9248"/>
              <a:gd name="T7" fmla="*/ 0 h 10000"/>
              <a:gd name="T8" fmla="*/ 1250067 w 9248"/>
              <a:gd name="T9" fmla="*/ 0 h 10000"/>
              <a:gd name="T10" fmla="*/ 0 w 9248"/>
              <a:gd name="T11" fmla="*/ 3556 h 10000"/>
              <a:gd name="T12" fmla="*/ 4296 w 9248"/>
              <a:gd name="T13" fmla="*/ 508000 h 10000"/>
              <a:gd name="T14" fmla="*/ 1250067 w 9248"/>
              <a:gd name="T15" fmla="*/ 506273 h 10000"/>
              <a:gd name="T16" fmla="*/ 1340793 w 9248"/>
              <a:gd name="T17" fmla="*/ 506273 h 10000"/>
              <a:gd name="T18" fmla="*/ 1355055 w 9248"/>
              <a:gd name="T19" fmla="*/ 501498 h 10000"/>
              <a:gd name="T20" fmla="*/ 1360038 w 9248"/>
              <a:gd name="T21" fmla="*/ 496722 h 10000"/>
              <a:gd name="T22" fmla="*/ 1589088 w 9248"/>
              <a:gd name="T23" fmla="*/ 267462 h 10000"/>
              <a:gd name="T24" fmla="*/ 1589088 w 9248"/>
              <a:gd name="T25" fmla="*/ 2388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noProof="0" smtClean="0"/>
              <a:t>Fare clic sull'icona per inserire un'immagine</a:t>
            </a:r>
            <a:endParaRPr lang="en-US" noProof="0"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6" name="Date Placeholder 4"/>
          <p:cNvSpPr>
            <a:spLocks noGrp="1"/>
          </p:cNvSpPr>
          <p:nvPr>
            <p:ph type="dt" sz="half" idx="10"/>
          </p:nvPr>
        </p:nvSpPr>
        <p:spPr/>
        <p:txBody>
          <a:bodyPr/>
          <a:lstStyle>
            <a:lvl1pPr>
              <a:defRPr/>
            </a:lvl1pPr>
          </a:lstStyle>
          <a:p>
            <a:pPr>
              <a:defRPr/>
            </a:pPr>
            <a:fld id="{F974649D-18A1-488D-8A97-755243C1A43A}" type="datetime1">
              <a:rPr lang="it-IT"/>
              <a:pPr>
                <a:defRPr/>
              </a:pPr>
              <a:t>09/01/2015</a:t>
            </a:fld>
            <a:endParaRPr lang="it-IT"/>
          </a:p>
        </p:txBody>
      </p:sp>
      <p:sp>
        <p:nvSpPr>
          <p:cNvPr id="7" name="Footer Placeholder 5"/>
          <p:cNvSpPr>
            <a:spLocks noGrp="1"/>
          </p:cNvSpPr>
          <p:nvPr>
            <p:ph type="ftr" sz="quarter" idx="11"/>
          </p:nvPr>
        </p:nvSpPr>
        <p:spPr/>
        <p:txBody>
          <a:bodyPr/>
          <a:lstStyle>
            <a:lvl1pPr>
              <a:defRPr/>
            </a:lvl1pPr>
          </a:lstStyle>
          <a:p>
            <a:pPr>
              <a:defRPr/>
            </a:pPr>
            <a:r>
              <a:rPr lang="it-IT"/>
              <a:t>by S. Martorelli &amp; P.Zani </a:t>
            </a:r>
          </a:p>
        </p:txBody>
      </p:sp>
      <p:sp>
        <p:nvSpPr>
          <p:cNvPr id="8" name="Slide Number Placeholder 6"/>
          <p:cNvSpPr>
            <a:spLocks noGrp="1"/>
          </p:cNvSpPr>
          <p:nvPr>
            <p:ph type="sldNum" sz="quarter" idx="12"/>
          </p:nvPr>
        </p:nvSpPr>
        <p:spPr>
          <a:xfrm>
            <a:off x="531813" y="4983163"/>
            <a:ext cx="779462" cy="365125"/>
          </a:xfrm>
        </p:spPr>
        <p:txBody>
          <a:bodyPr/>
          <a:lstStyle>
            <a:lvl1pPr>
              <a:defRPr/>
            </a:lvl1pPr>
          </a:lstStyle>
          <a:p>
            <a:pPr>
              <a:defRPr/>
            </a:pPr>
            <a:fld id="{5BF52F90-E81B-4443-88C0-B06F0DD49E6D}" type="slidenum">
              <a:rPr lang="it-IT"/>
              <a:pPr>
                <a:defRPr/>
              </a:pPr>
              <a:t>‹N›</a:t>
            </a:fld>
            <a:endParaRPr lang="it-IT"/>
          </a:p>
        </p:txBody>
      </p:sp>
    </p:spTree>
    <p:extLst>
      <p:ext uri="{BB962C8B-B14F-4D97-AF65-F5344CB8AC3E}">
        <p14:creationId xmlns:p14="http://schemas.microsoft.com/office/powerpoint/2010/main" val="1573794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8"/>
          <a:srcRect/>
          <a:stretch>
            <a:fillRect/>
          </a:stretch>
        </a:blipFill>
        <a:effectLst/>
      </p:bgPr>
    </p:bg>
    <p:spTree>
      <p:nvGrpSpPr>
        <p:cNvPr id="1" name=""/>
        <p:cNvGrpSpPr/>
        <p:nvPr/>
      </p:nvGrpSpPr>
      <p:grpSpPr>
        <a:xfrm>
          <a:off x="0" y="0"/>
          <a:ext cx="0" cy="0"/>
          <a:chOff x="0" y="0"/>
          <a:chExt cx="0" cy="0"/>
        </a:xfrm>
      </p:grpSpPr>
      <p:grpSp>
        <p:nvGrpSpPr>
          <p:cNvPr id="1026" name="Group 22"/>
          <p:cNvGrpSpPr>
            <a:grpSpLocks/>
          </p:cNvGrpSpPr>
          <p:nvPr/>
        </p:nvGrpSpPr>
        <p:grpSpPr bwMode="auto">
          <a:xfrm>
            <a:off x="0" y="228600"/>
            <a:ext cx="2851150" cy="6638925"/>
            <a:chOff x="2487613" y="285750"/>
            <a:chExt cx="2428875" cy="5654676"/>
          </a:xfrm>
        </p:grpSpPr>
        <p:sp>
          <p:nvSpPr>
            <p:cNvPr id="1046" name="Freeform 11"/>
            <p:cNvSpPr>
              <a:spLocks/>
            </p:cNvSpPr>
            <p:nvPr/>
          </p:nvSpPr>
          <p:spPr bwMode="auto">
            <a:xfrm>
              <a:off x="2487613" y="2284413"/>
              <a:ext cx="85725" cy="533400"/>
            </a:xfrm>
            <a:custGeom>
              <a:avLst/>
              <a:gdLst>
                <a:gd name="T0" fmla="*/ 85725 w 22"/>
                <a:gd name="T1" fmla="*/ 533400 h 136"/>
                <a:gd name="T2" fmla="*/ 66242 w 22"/>
                <a:gd name="T3" fmla="*/ 313765 h 136"/>
                <a:gd name="T4" fmla="*/ 0 w 22"/>
                <a:gd name="T5" fmla="*/ 0 h 136"/>
                <a:gd name="T6" fmla="*/ 0 w 22"/>
                <a:gd name="T7" fmla="*/ 137272 h 136"/>
                <a:gd name="T8" fmla="*/ 77932 w 22"/>
                <a:gd name="T9" fmla="*/ 486335 h 136"/>
                <a:gd name="T10" fmla="*/ 85725 w 22"/>
                <a:gd name="T11" fmla="*/ 533400 h 13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1047" name="Freeform 12"/>
            <p:cNvSpPr>
              <a:spLocks/>
            </p:cNvSpPr>
            <p:nvPr/>
          </p:nvSpPr>
          <p:spPr bwMode="auto">
            <a:xfrm>
              <a:off x="2597151" y="2779713"/>
              <a:ext cx="550863" cy="1978025"/>
            </a:xfrm>
            <a:custGeom>
              <a:avLst/>
              <a:gdLst>
                <a:gd name="T0" fmla="*/ 338387 w 140"/>
                <a:gd name="T1" fmla="*/ 1373628 h 504"/>
                <a:gd name="T2" fmla="*/ 546928 w 140"/>
                <a:gd name="T3" fmla="*/ 1978025 h 504"/>
                <a:gd name="T4" fmla="*/ 550863 w 140"/>
                <a:gd name="T5" fmla="*/ 1875984 h 504"/>
                <a:gd name="T6" fmla="*/ 373800 w 140"/>
                <a:gd name="T7" fmla="*/ 1361855 h 504"/>
                <a:gd name="T8" fmla="*/ 0 w 140"/>
                <a:gd name="T9" fmla="*/ 0 h 504"/>
                <a:gd name="T10" fmla="*/ 23608 w 140"/>
                <a:gd name="T11" fmla="*/ 239404 h 504"/>
                <a:gd name="T12" fmla="*/ 338387 w 140"/>
                <a:gd name="T13" fmla="*/ 1373628 h 50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1048" name="Freeform 13"/>
            <p:cNvSpPr>
              <a:spLocks/>
            </p:cNvSpPr>
            <p:nvPr/>
          </p:nvSpPr>
          <p:spPr bwMode="auto">
            <a:xfrm>
              <a:off x="3175001" y="4730750"/>
              <a:ext cx="519113" cy="1209675"/>
            </a:xfrm>
            <a:custGeom>
              <a:avLst/>
              <a:gdLst>
                <a:gd name="T0" fmla="*/ 31461 w 132"/>
                <a:gd name="T1" fmla="*/ 86405 h 308"/>
                <a:gd name="T2" fmla="*/ 0 w 132"/>
                <a:gd name="T3" fmla="*/ 0 h 308"/>
                <a:gd name="T4" fmla="*/ 0 w 132"/>
                <a:gd name="T5" fmla="*/ 113898 h 308"/>
                <a:gd name="T6" fmla="*/ 267422 w 132"/>
                <a:gd name="T7" fmla="*/ 761938 h 308"/>
                <a:gd name="T8" fmla="*/ 483719 w 132"/>
                <a:gd name="T9" fmla="*/ 1209675 h 308"/>
                <a:gd name="T10" fmla="*/ 519113 w 132"/>
                <a:gd name="T11" fmla="*/ 1209675 h 308"/>
                <a:gd name="T12" fmla="*/ 302816 w 132"/>
                <a:gd name="T13" fmla="*/ 746228 h 308"/>
                <a:gd name="T14" fmla="*/ 31461 w 132"/>
                <a:gd name="T15" fmla="*/ 86405 h 3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1049" name="Freeform 14"/>
            <p:cNvSpPr>
              <a:spLocks/>
            </p:cNvSpPr>
            <p:nvPr/>
          </p:nvSpPr>
          <p:spPr bwMode="auto">
            <a:xfrm>
              <a:off x="3305176" y="5630863"/>
              <a:ext cx="146050" cy="309563"/>
            </a:xfrm>
            <a:custGeom>
              <a:avLst/>
              <a:gdLst>
                <a:gd name="T0" fmla="*/ 110524 w 37"/>
                <a:gd name="T1" fmla="*/ 309563 h 79"/>
                <a:gd name="T2" fmla="*/ 146050 w 37"/>
                <a:gd name="T3" fmla="*/ 309563 h 79"/>
                <a:gd name="T4" fmla="*/ 0 w 37"/>
                <a:gd name="T5" fmla="*/ 0 h 79"/>
                <a:gd name="T6" fmla="*/ 110524 w 37"/>
                <a:gd name="T7" fmla="*/ 309563 h 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1050" name="Freeform 15"/>
            <p:cNvSpPr>
              <a:spLocks/>
            </p:cNvSpPr>
            <p:nvPr/>
          </p:nvSpPr>
          <p:spPr bwMode="auto">
            <a:xfrm>
              <a:off x="2573338" y="2817813"/>
              <a:ext cx="700088" cy="2835275"/>
            </a:xfrm>
            <a:custGeom>
              <a:avLst/>
              <a:gdLst>
                <a:gd name="T0" fmla="*/ 637159 w 178"/>
                <a:gd name="T1" fmla="*/ 2591803 h 722"/>
                <a:gd name="T2" fmla="*/ 456237 w 178"/>
                <a:gd name="T3" fmla="*/ 2097004 h 722"/>
                <a:gd name="T4" fmla="*/ 157323 w 178"/>
                <a:gd name="T5" fmla="*/ 926766 h 722"/>
                <a:gd name="T6" fmla="*/ 47197 w 178"/>
                <a:gd name="T7" fmla="*/ 200276 h 722"/>
                <a:gd name="T8" fmla="*/ 0 w 178"/>
                <a:gd name="T9" fmla="*/ 0 h 722"/>
                <a:gd name="T10" fmla="*/ 129792 w 178"/>
                <a:gd name="T11" fmla="*/ 930693 h 722"/>
                <a:gd name="T12" fmla="*/ 420839 w 178"/>
                <a:gd name="T13" fmla="*/ 2108785 h 722"/>
                <a:gd name="T14" fmla="*/ 629293 w 178"/>
                <a:gd name="T15" fmla="*/ 2674269 h 722"/>
                <a:gd name="T16" fmla="*/ 700088 w 178"/>
                <a:gd name="T17" fmla="*/ 2835275 h 722"/>
                <a:gd name="T18" fmla="*/ 684356 w 178"/>
                <a:gd name="T19" fmla="*/ 2780297 h 722"/>
                <a:gd name="T20" fmla="*/ 637159 w 178"/>
                <a:gd name="T21" fmla="*/ 2591803 h 7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1051" name="Freeform 16"/>
            <p:cNvSpPr>
              <a:spLocks/>
            </p:cNvSpPr>
            <p:nvPr/>
          </p:nvSpPr>
          <p:spPr bwMode="auto">
            <a:xfrm>
              <a:off x="2506663" y="285750"/>
              <a:ext cx="90488" cy="2493963"/>
            </a:xfrm>
            <a:custGeom>
              <a:avLst/>
              <a:gdLst>
                <a:gd name="T0" fmla="*/ 43277 w 23"/>
                <a:gd name="T1" fmla="*/ 2266168 h 635"/>
                <a:gd name="T2" fmla="*/ 47211 w 23"/>
                <a:gd name="T3" fmla="*/ 2313298 h 635"/>
                <a:gd name="T4" fmla="*/ 86554 w 23"/>
                <a:gd name="T5" fmla="*/ 2482180 h 635"/>
                <a:gd name="T6" fmla="*/ 90488 w 23"/>
                <a:gd name="T7" fmla="*/ 2493963 h 635"/>
                <a:gd name="T8" fmla="*/ 66882 w 23"/>
                <a:gd name="T9" fmla="*/ 2262240 h 635"/>
                <a:gd name="T10" fmla="*/ 19671 w 23"/>
                <a:gd name="T11" fmla="*/ 1056498 h 635"/>
                <a:gd name="T12" fmla="*/ 59014 w 23"/>
                <a:gd name="T13" fmla="*/ 0 h 635"/>
                <a:gd name="T14" fmla="*/ 47211 w 23"/>
                <a:gd name="T15" fmla="*/ 0 h 635"/>
                <a:gd name="T16" fmla="*/ 3934 w 23"/>
                <a:gd name="T17" fmla="*/ 1056498 h 635"/>
                <a:gd name="T18" fmla="*/ 43277 w 23"/>
                <a:gd name="T19" fmla="*/ 2266168 h 6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1052" name="Freeform 17"/>
            <p:cNvSpPr>
              <a:spLocks/>
            </p:cNvSpPr>
            <p:nvPr/>
          </p:nvSpPr>
          <p:spPr bwMode="auto">
            <a:xfrm>
              <a:off x="2554288" y="2598738"/>
              <a:ext cx="66675" cy="420688"/>
            </a:xfrm>
            <a:custGeom>
              <a:avLst/>
              <a:gdLst>
                <a:gd name="T0" fmla="*/ 0 w 17"/>
                <a:gd name="T1" fmla="*/ 0 h 107"/>
                <a:gd name="T2" fmla="*/ 19610 w 17"/>
                <a:gd name="T3" fmla="*/ 220173 h 107"/>
                <a:gd name="T4" fmla="*/ 66675 w 17"/>
                <a:gd name="T5" fmla="*/ 420688 h 107"/>
                <a:gd name="T6" fmla="*/ 43143 w 17"/>
                <a:gd name="T7" fmla="*/ 180857 h 107"/>
                <a:gd name="T8" fmla="*/ 39221 w 17"/>
                <a:gd name="T9" fmla="*/ 169062 h 107"/>
                <a:gd name="T10" fmla="*/ 0 w 17"/>
                <a:gd name="T11" fmla="*/ 0 h 10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1053" name="Freeform 18"/>
            <p:cNvSpPr>
              <a:spLocks/>
            </p:cNvSpPr>
            <p:nvPr/>
          </p:nvSpPr>
          <p:spPr bwMode="auto">
            <a:xfrm>
              <a:off x="3143251" y="4757738"/>
              <a:ext cx="161925" cy="873125"/>
            </a:xfrm>
            <a:custGeom>
              <a:avLst/>
              <a:gdLst>
                <a:gd name="T0" fmla="*/ 0 w 41"/>
                <a:gd name="T1" fmla="*/ 0 h 222"/>
                <a:gd name="T2" fmla="*/ 19747 w 41"/>
                <a:gd name="T3" fmla="*/ 365769 h 222"/>
                <a:gd name="T4" fmla="*/ 67140 w 41"/>
                <a:gd name="T5" fmla="*/ 652877 h 222"/>
                <a:gd name="T6" fmla="*/ 94785 w 41"/>
                <a:gd name="T7" fmla="*/ 723671 h 222"/>
                <a:gd name="T8" fmla="*/ 161925 w 41"/>
                <a:gd name="T9" fmla="*/ 873125 h 222"/>
                <a:gd name="T10" fmla="*/ 150077 w 41"/>
                <a:gd name="T11" fmla="*/ 833795 h 222"/>
                <a:gd name="T12" fmla="*/ 51342 w 41"/>
                <a:gd name="T13" fmla="*/ 361836 h 222"/>
                <a:gd name="T14" fmla="*/ 31595 w 41"/>
                <a:gd name="T15" fmla="*/ 86526 h 222"/>
                <a:gd name="T16" fmla="*/ 27646 w 41"/>
                <a:gd name="T17" fmla="*/ 70794 h 222"/>
                <a:gd name="T18" fmla="*/ 0 w 41"/>
                <a:gd name="T19" fmla="*/ 0 h 2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1054" name="Freeform 19"/>
            <p:cNvSpPr>
              <a:spLocks/>
            </p:cNvSpPr>
            <p:nvPr/>
          </p:nvSpPr>
          <p:spPr bwMode="auto">
            <a:xfrm>
              <a:off x="3148013" y="1282700"/>
              <a:ext cx="1768475" cy="3448050"/>
            </a:xfrm>
            <a:custGeom>
              <a:avLst/>
              <a:gdLst>
                <a:gd name="T0" fmla="*/ 27510 w 450"/>
                <a:gd name="T1" fmla="*/ 3353798 h 878"/>
                <a:gd name="T2" fmla="*/ 196497 w 450"/>
                <a:gd name="T3" fmla="*/ 2407352 h 878"/>
                <a:gd name="T4" fmla="*/ 585562 w 450"/>
                <a:gd name="T5" fmla="*/ 1523740 h 878"/>
                <a:gd name="T6" fmla="*/ 1120034 w 450"/>
                <a:gd name="T7" fmla="*/ 718671 h 878"/>
                <a:gd name="T8" fmla="*/ 1430500 w 450"/>
                <a:gd name="T9" fmla="*/ 349518 h 878"/>
                <a:gd name="T10" fmla="*/ 1595557 w 450"/>
                <a:gd name="T11" fmla="*/ 172795 h 878"/>
                <a:gd name="T12" fmla="*/ 1768475 w 450"/>
                <a:gd name="T13" fmla="*/ 3927 h 878"/>
                <a:gd name="T14" fmla="*/ 1768475 w 450"/>
                <a:gd name="T15" fmla="*/ 0 h 878"/>
                <a:gd name="T16" fmla="*/ 1591628 w 450"/>
                <a:gd name="T17" fmla="*/ 168868 h 878"/>
                <a:gd name="T18" fmla="*/ 1426570 w 450"/>
                <a:gd name="T19" fmla="*/ 345590 h 878"/>
                <a:gd name="T20" fmla="*/ 1112174 w 450"/>
                <a:gd name="T21" fmla="*/ 710817 h 878"/>
                <a:gd name="T22" fmla="*/ 569842 w 450"/>
                <a:gd name="T23" fmla="*/ 1515885 h 878"/>
                <a:gd name="T24" fmla="*/ 176848 w 450"/>
                <a:gd name="T25" fmla="*/ 2399497 h 878"/>
                <a:gd name="T26" fmla="*/ 0 w 450"/>
                <a:gd name="T27" fmla="*/ 3353798 h 878"/>
                <a:gd name="T28" fmla="*/ 0 w 450"/>
                <a:gd name="T29" fmla="*/ 3373434 h 878"/>
                <a:gd name="T30" fmla="*/ 27510 w 450"/>
                <a:gd name="T31" fmla="*/ 3448050 h 878"/>
                <a:gd name="T32" fmla="*/ 27510 w 450"/>
                <a:gd name="T33" fmla="*/ 3353798 h 87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1055" name="Freeform 20"/>
            <p:cNvSpPr>
              <a:spLocks/>
            </p:cNvSpPr>
            <p:nvPr/>
          </p:nvSpPr>
          <p:spPr bwMode="auto">
            <a:xfrm>
              <a:off x="3273426" y="5653088"/>
              <a:ext cx="138113" cy="287338"/>
            </a:xfrm>
            <a:custGeom>
              <a:avLst/>
              <a:gdLst>
                <a:gd name="T0" fmla="*/ 0 w 35"/>
                <a:gd name="T1" fmla="*/ 0 h 73"/>
                <a:gd name="T2" fmla="*/ 102598 w 35"/>
                <a:gd name="T3" fmla="*/ 287338 h 73"/>
                <a:gd name="T4" fmla="*/ 138113 w 35"/>
                <a:gd name="T5" fmla="*/ 287338 h 73"/>
                <a:gd name="T6" fmla="*/ 0 w 35"/>
                <a:gd name="T7" fmla="*/ 0 h 7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1056" name="Freeform 21"/>
            <p:cNvSpPr>
              <a:spLocks/>
            </p:cNvSpPr>
            <p:nvPr/>
          </p:nvSpPr>
          <p:spPr bwMode="auto">
            <a:xfrm>
              <a:off x="3143251" y="4656138"/>
              <a:ext cx="31750" cy="188913"/>
            </a:xfrm>
            <a:custGeom>
              <a:avLst/>
              <a:gdLst>
                <a:gd name="T0" fmla="*/ 27781 w 8"/>
                <a:gd name="T1" fmla="*/ 173170 h 48"/>
                <a:gd name="T2" fmla="*/ 31750 w 8"/>
                <a:gd name="T3" fmla="*/ 188913 h 48"/>
                <a:gd name="T4" fmla="*/ 31750 w 8"/>
                <a:gd name="T5" fmla="*/ 74778 h 48"/>
                <a:gd name="T6" fmla="*/ 3969 w 8"/>
                <a:gd name="T7" fmla="*/ 0 h 48"/>
                <a:gd name="T8" fmla="*/ 0 w 8"/>
                <a:gd name="T9" fmla="*/ 102328 h 48"/>
                <a:gd name="T10" fmla="*/ 27781 w 8"/>
                <a:gd name="T11" fmla="*/ 173170 h 4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1057" name="Freeform 22"/>
            <p:cNvSpPr>
              <a:spLocks/>
            </p:cNvSpPr>
            <p:nvPr/>
          </p:nvSpPr>
          <p:spPr bwMode="auto">
            <a:xfrm>
              <a:off x="3211513" y="5410200"/>
              <a:ext cx="203200" cy="530225"/>
            </a:xfrm>
            <a:custGeom>
              <a:avLst/>
              <a:gdLst>
                <a:gd name="T0" fmla="*/ 27354 w 52"/>
                <a:gd name="T1" fmla="*/ 70697 h 135"/>
                <a:gd name="T2" fmla="*/ 0 w 52"/>
                <a:gd name="T3" fmla="*/ 0 h 135"/>
                <a:gd name="T4" fmla="*/ 46892 w 52"/>
                <a:gd name="T5" fmla="*/ 188524 h 135"/>
                <a:gd name="T6" fmla="*/ 62523 w 52"/>
                <a:gd name="T7" fmla="*/ 243511 h 135"/>
                <a:gd name="T8" fmla="*/ 199292 w 52"/>
                <a:gd name="T9" fmla="*/ 530225 h 135"/>
                <a:gd name="T10" fmla="*/ 203200 w 52"/>
                <a:gd name="T11" fmla="*/ 530225 h 135"/>
                <a:gd name="T12" fmla="*/ 93785 w 52"/>
                <a:gd name="T13" fmla="*/ 219945 h 135"/>
                <a:gd name="T14" fmla="*/ 27354 w 52"/>
                <a:gd name="T15" fmla="*/ 70697 h 13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grpSp>
      <p:grpSp>
        <p:nvGrpSpPr>
          <p:cNvPr id="1027" name="Group 9"/>
          <p:cNvGrpSpPr>
            <a:grpSpLocks/>
          </p:cNvGrpSpPr>
          <p:nvPr/>
        </p:nvGrpSpPr>
        <p:grpSpPr bwMode="auto">
          <a:xfrm>
            <a:off x="26988" y="0"/>
            <a:ext cx="2357437" cy="6853238"/>
            <a:chOff x="6627813" y="194833"/>
            <a:chExt cx="1952625" cy="5678918"/>
          </a:xfrm>
        </p:grpSpPr>
        <p:sp>
          <p:nvSpPr>
            <p:cNvPr id="1034" name="Freeform 27"/>
            <p:cNvSpPr>
              <a:spLocks/>
            </p:cNvSpPr>
            <p:nvPr/>
          </p:nvSpPr>
          <p:spPr bwMode="auto">
            <a:xfrm>
              <a:off x="6627813" y="194833"/>
              <a:ext cx="409575" cy="3646488"/>
            </a:xfrm>
            <a:custGeom>
              <a:avLst/>
              <a:gdLst>
                <a:gd name="T0" fmla="*/ 27835 w 103"/>
                <a:gd name="T1" fmla="*/ 832351 h 920"/>
                <a:gd name="T2" fmla="*/ 103388 w 103"/>
                <a:gd name="T3" fmla="*/ 1763790 h 920"/>
                <a:gd name="T4" fmla="*/ 226658 w 103"/>
                <a:gd name="T5" fmla="*/ 2691267 h 920"/>
                <a:gd name="T6" fmla="*/ 401622 w 103"/>
                <a:gd name="T7" fmla="*/ 3610816 h 920"/>
                <a:gd name="T8" fmla="*/ 409575 w 103"/>
                <a:gd name="T9" fmla="*/ 3646488 h 920"/>
                <a:gd name="T10" fmla="*/ 393669 w 103"/>
                <a:gd name="T11" fmla="*/ 3464164 h 920"/>
                <a:gd name="T12" fmla="*/ 393669 w 103"/>
                <a:gd name="T13" fmla="*/ 3432455 h 920"/>
                <a:gd name="T14" fmla="*/ 250517 w 103"/>
                <a:gd name="T15" fmla="*/ 2687303 h 920"/>
                <a:gd name="T16" fmla="*/ 119294 w 103"/>
                <a:gd name="T17" fmla="*/ 1759827 h 920"/>
                <a:gd name="T18" fmla="*/ 35788 w 103"/>
                <a:gd name="T19" fmla="*/ 828387 h 920"/>
                <a:gd name="T20" fmla="*/ 11929 w 103"/>
                <a:gd name="T21" fmla="*/ 364649 h 920"/>
                <a:gd name="T22" fmla="*/ 3976 w 103"/>
                <a:gd name="T23" fmla="*/ 0 h 920"/>
                <a:gd name="T24" fmla="*/ 0 w 103"/>
                <a:gd name="T25" fmla="*/ 0 h 920"/>
                <a:gd name="T26" fmla="*/ 3976 w 103"/>
                <a:gd name="T27" fmla="*/ 364649 h 920"/>
                <a:gd name="T28" fmla="*/ 27835 w 103"/>
                <a:gd name="T29" fmla="*/ 832351 h 92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1035" name="Freeform 28"/>
            <p:cNvSpPr>
              <a:spLocks/>
            </p:cNvSpPr>
            <p:nvPr/>
          </p:nvSpPr>
          <p:spPr bwMode="auto">
            <a:xfrm>
              <a:off x="7061201" y="3771900"/>
              <a:ext cx="350838" cy="1309688"/>
            </a:xfrm>
            <a:custGeom>
              <a:avLst/>
              <a:gdLst>
                <a:gd name="T0" fmla="*/ 211300 w 88"/>
                <a:gd name="T1" fmla="*/ 908844 h 330"/>
                <a:gd name="T2" fmla="*/ 350838 w 88"/>
                <a:gd name="T3" fmla="*/ 1309688 h 330"/>
                <a:gd name="T4" fmla="*/ 350838 w 88"/>
                <a:gd name="T5" fmla="*/ 1222375 h 330"/>
                <a:gd name="T6" fmla="*/ 350838 w 88"/>
                <a:gd name="T7" fmla="*/ 1206500 h 330"/>
                <a:gd name="T8" fmla="*/ 247181 w 88"/>
                <a:gd name="T9" fmla="*/ 896938 h 330"/>
                <a:gd name="T10" fmla="*/ 0 w 88"/>
                <a:gd name="T11" fmla="*/ 0 h 330"/>
                <a:gd name="T12" fmla="*/ 27908 w 88"/>
                <a:gd name="T13" fmla="*/ 250031 h 330"/>
                <a:gd name="T14" fmla="*/ 211300 w 88"/>
                <a:gd name="T15" fmla="*/ 908844 h 33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1036" name="Freeform 29"/>
            <p:cNvSpPr>
              <a:spLocks/>
            </p:cNvSpPr>
            <p:nvPr/>
          </p:nvSpPr>
          <p:spPr bwMode="auto">
            <a:xfrm>
              <a:off x="7439026" y="5053013"/>
              <a:ext cx="357188" cy="820738"/>
            </a:xfrm>
            <a:custGeom>
              <a:avLst/>
              <a:gdLst>
                <a:gd name="T0" fmla="*/ 23813 w 90"/>
                <a:gd name="T1" fmla="*/ 59474 h 207"/>
                <a:gd name="T2" fmla="*/ 0 w 90"/>
                <a:gd name="T3" fmla="*/ 0 h 207"/>
                <a:gd name="T4" fmla="*/ 3969 w 90"/>
                <a:gd name="T5" fmla="*/ 114983 h 207"/>
                <a:gd name="T6" fmla="*/ 166688 w 90"/>
                <a:gd name="T7" fmla="*/ 503545 h 207"/>
                <a:gd name="T8" fmla="*/ 317500 w 90"/>
                <a:gd name="T9" fmla="*/ 820738 h 207"/>
                <a:gd name="T10" fmla="*/ 357188 w 90"/>
                <a:gd name="T11" fmla="*/ 820738 h 207"/>
                <a:gd name="T12" fmla="*/ 198438 w 90"/>
                <a:gd name="T13" fmla="*/ 487685 h 207"/>
                <a:gd name="T14" fmla="*/ 23813 w 90"/>
                <a:gd name="T15" fmla="*/ 59474 h 20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1037" name="Freeform 30"/>
            <p:cNvSpPr>
              <a:spLocks/>
            </p:cNvSpPr>
            <p:nvPr/>
          </p:nvSpPr>
          <p:spPr bwMode="auto">
            <a:xfrm>
              <a:off x="7037388" y="3811588"/>
              <a:ext cx="457200" cy="1852613"/>
            </a:xfrm>
            <a:custGeom>
              <a:avLst/>
              <a:gdLst>
                <a:gd name="T0" fmla="*/ 401541 w 115"/>
                <a:gd name="T1" fmla="*/ 1622524 h 467"/>
                <a:gd name="T2" fmla="*/ 310101 w 115"/>
                <a:gd name="T3" fmla="*/ 1364666 h 467"/>
                <a:gd name="T4" fmla="*/ 115294 w 115"/>
                <a:gd name="T5" fmla="*/ 599025 h 467"/>
                <a:gd name="T6" fmla="*/ 51683 w 115"/>
                <a:gd name="T7" fmla="*/ 210254 h 467"/>
                <a:gd name="T8" fmla="*/ 0 w 115"/>
                <a:gd name="T9" fmla="*/ 0 h 467"/>
                <a:gd name="T10" fmla="*/ 83489 w 115"/>
                <a:gd name="T11" fmla="*/ 602992 h 467"/>
                <a:gd name="T12" fmla="*/ 274320 w 115"/>
                <a:gd name="T13" fmla="*/ 1376567 h 467"/>
                <a:gd name="T14" fmla="*/ 409492 w 115"/>
                <a:gd name="T15" fmla="*/ 1749470 h 467"/>
                <a:gd name="T16" fmla="*/ 457200 w 115"/>
                <a:gd name="T17" fmla="*/ 1852613 h 467"/>
                <a:gd name="T18" fmla="*/ 445273 w 115"/>
                <a:gd name="T19" fmla="*/ 1816910 h 467"/>
                <a:gd name="T20" fmla="*/ 401541 w 115"/>
                <a:gd name="T21" fmla="*/ 1622524 h 46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1038" name="Freeform 31"/>
            <p:cNvSpPr>
              <a:spLocks/>
            </p:cNvSpPr>
            <p:nvPr/>
          </p:nvSpPr>
          <p:spPr bwMode="auto">
            <a:xfrm>
              <a:off x="6992938" y="1263650"/>
              <a:ext cx="144463" cy="2508250"/>
            </a:xfrm>
            <a:custGeom>
              <a:avLst/>
              <a:gdLst>
                <a:gd name="T0" fmla="*/ 68219 w 36"/>
                <a:gd name="T1" fmla="*/ 2508250 h 633"/>
                <a:gd name="T2" fmla="*/ 52167 w 36"/>
                <a:gd name="T3" fmla="*/ 2365601 h 633"/>
                <a:gd name="T4" fmla="*/ 20064 w 36"/>
                <a:gd name="T5" fmla="*/ 1577067 h 633"/>
                <a:gd name="T6" fmla="*/ 52167 w 36"/>
                <a:gd name="T7" fmla="*/ 784571 h 633"/>
                <a:gd name="T8" fmla="*/ 88283 w 36"/>
                <a:gd name="T9" fmla="*/ 392286 h 633"/>
                <a:gd name="T10" fmla="*/ 144463 w 36"/>
                <a:gd name="T11" fmla="*/ 0 h 633"/>
                <a:gd name="T12" fmla="*/ 140450 w 36"/>
                <a:gd name="T13" fmla="*/ 0 h 633"/>
                <a:gd name="T14" fmla="*/ 80257 w 36"/>
                <a:gd name="T15" fmla="*/ 392286 h 633"/>
                <a:gd name="T16" fmla="*/ 40129 w 36"/>
                <a:gd name="T17" fmla="*/ 784571 h 633"/>
                <a:gd name="T18" fmla="*/ 4013 w 36"/>
                <a:gd name="T19" fmla="*/ 1577067 h 633"/>
                <a:gd name="T20" fmla="*/ 28090 w 36"/>
                <a:gd name="T21" fmla="*/ 2333901 h 633"/>
                <a:gd name="T22" fmla="*/ 64206 w 36"/>
                <a:gd name="T23" fmla="*/ 2504288 h 633"/>
                <a:gd name="T24" fmla="*/ 68219 w 36"/>
                <a:gd name="T25" fmla="*/ 2508250 h 63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1039" name="Freeform 32"/>
            <p:cNvSpPr>
              <a:spLocks/>
            </p:cNvSpPr>
            <p:nvPr/>
          </p:nvSpPr>
          <p:spPr bwMode="auto">
            <a:xfrm>
              <a:off x="7526338" y="5640388"/>
              <a:ext cx="111125" cy="233363"/>
            </a:xfrm>
            <a:custGeom>
              <a:avLst/>
              <a:gdLst>
                <a:gd name="T0" fmla="*/ 87313 w 28"/>
                <a:gd name="T1" fmla="*/ 233363 h 59"/>
                <a:gd name="T2" fmla="*/ 111125 w 28"/>
                <a:gd name="T3" fmla="*/ 233363 h 59"/>
                <a:gd name="T4" fmla="*/ 0 w 28"/>
                <a:gd name="T5" fmla="*/ 0 h 59"/>
                <a:gd name="T6" fmla="*/ 87313 w 28"/>
                <a:gd name="T7" fmla="*/ 233363 h 5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1040" name="Freeform 33"/>
            <p:cNvSpPr>
              <a:spLocks/>
            </p:cNvSpPr>
            <p:nvPr/>
          </p:nvSpPr>
          <p:spPr bwMode="auto">
            <a:xfrm>
              <a:off x="7021513" y="3598863"/>
              <a:ext cx="68263" cy="423863"/>
            </a:xfrm>
            <a:custGeom>
              <a:avLst/>
              <a:gdLst>
                <a:gd name="T0" fmla="*/ 16062 w 17"/>
                <a:gd name="T1" fmla="*/ 213912 h 107"/>
                <a:gd name="T2" fmla="*/ 68263 w 17"/>
                <a:gd name="T3" fmla="*/ 423863 h 107"/>
                <a:gd name="T4" fmla="*/ 40155 w 17"/>
                <a:gd name="T5" fmla="*/ 174299 h 107"/>
                <a:gd name="T6" fmla="*/ 36139 w 17"/>
                <a:gd name="T7" fmla="*/ 170337 h 107"/>
                <a:gd name="T8" fmla="*/ 0 w 17"/>
                <a:gd name="T9" fmla="*/ 0 h 107"/>
                <a:gd name="T10" fmla="*/ 0 w 17"/>
                <a:gd name="T11" fmla="*/ 31691 h 107"/>
                <a:gd name="T12" fmla="*/ 16062 w 17"/>
                <a:gd name="T13" fmla="*/ 21391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1041" name="Freeform 34"/>
            <p:cNvSpPr>
              <a:spLocks/>
            </p:cNvSpPr>
            <p:nvPr/>
          </p:nvSpPr>
          <p:spPr bwMode="auto">
            <a:xfrm>
              <a:off x="7412038" y="2801938"/>
              <a:ext cx="1168400" cy="2251075"/>
            </a:xfrm>
            <a:custGeom>
              <a:avLst/>
              <a:gdLst>
                <a:gd name="T0" fmla="*/ 31793 w 294"/>
                <a:gd name="T1" fmla="*/ 2191628 h 568"/>
                <a:gd name="T2" fmla="*/ 139095 w 294"/>
                <a:gd name="T3" fmla="*/ 1573375 h 568"/>
                <a:gd name="T4" fmla="*/ 393441 w 294"/>
                <a:gd name="T5" fmla="*/ 998716 h 568"/>
                <a:gd name="T6" fmla="*/ 743166 w 294"/>
                <a:gd name="T7" fmla="*/ 471616 h 568"/>
                <a:gd name="T8" fmla="*/ 945848 w 294"/>
                <a:gd name="T9" fmla="*/ 229863 h 568"/>
                <a:gd name="T10" fmla="*/ 1053150 w 294"/>
                <a:gd name="T11" fmla="*/ 110968 h 568"/>
                <a:gd name="T12" fmla="*/ 1168400 w 294"/>
                <a:gd name="T13" fmla="*/ 0 h 568"/>
                <a:gd name="T14" fmla="*/ 1164426 w 294"/>
                <a:gd name="T15" fmla="*/ 0 h 568"/>
                <a:gd name="T16" fmla="*/ 1049176 w 294"/>
                <a:gd name="T17" fmla="*/ 107005 h 568"/>
                <a:gd name="T18" fmla="*/ 941873 w 294"/>
                <a:gd name="T19" fmla="*/ 221937 h 568"/>
                <a:gd name="T20" fmla="*/ 735218 w 294"/>
                <a:gd name="T21" fmla="*/ 463690 h 568"/>
                <a:gd name="T22" fmla="*/ 377544 w 294"/>
                <a:gd name="T23" fmla="*/ 986827 h 568"/>
                <a:gd name="T24" fmla="*/ 119224 w 294"/>
                <a:gd name="T25" fmla="*/ 1569411 h 568"/>
                <a:gd name="T26" fmla="*/ 0 w 294"/>
                <a:gd name="T27" fmla="*/ 2175775 h 568"/>
                <a:gd name="T28" fmla="*/ 27819 w 294"/>
                <a:gd name="T29" fmla="*/ 2251075 h 568"/>
                <a:gd name="T30" fmla="*/ 31793 w 294"/>
                <a:gd name="T31" fmla="*/ 2191628 h 56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1042" name="Freeform 35"/>
            <p:cNvSpPr>
              <a:spLocks/>
            </p:cNvSpPr>
            <p:nvPr/>
          </p:nvSpPr>
          <p:spPr bwMode="auto">
            <a:xfrm>
              <a:off x="7494588" y="5664200"/>
              <a:ext cx="100013" cy="209550"/>
            </a:xfrm>
            <a:custGeom>
              <a:avLst/>
              <a:gdLst>
                <a:gd name="T0" fmla="*/ 0 w 25"/>
                <a:gd name="T1" fmla="*/ 0 h 53"/>
                <a:gd name="T2" fmla="*/ 76010 w 25"/>
                <a:gd name="T3" fmla="*/ 209550 h 53"/>
                <a:gd name="T4" fmla="*/ 100013 w 25"/>
                <a:gd name="T5" fmla="*/ 209550 h 53"/>
                <a:gd name="T6" fmla="*/ 0 w 25"/>
                <a:gd name="T7" fmla="*/ 0 h 5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1043" name="Freeform 36"/>
            <p:cNvSpPr>
              <a:spLocks/>
            </p:cNvSpPr>
            <p:nvPr/>
          </p:nvSpPr>
          <p:spPr bwMode="auto">
            <a:xfrm>
              <a:off x="7412038" y="5081588"/>
              <a:ext cx="114300" cy="558800"/>
            </a:xfrm>
            <a:custGeom>
              <a:avLst/>
              <a:gdLst>
                <a:gd name="T0" fmla="*/ 0 w 29"/>
                <a:gd name="T1" fmla="*/ 0 h 141"/>
                <a:gd name="T2" fmla="*/ 27590 w 29"/>
                <a:gd name="T3" fmla="*/ 352718 h 141"/>
                <a:gd name="T4" fmla="*/ 70945 w 29"/>
                <a:gd name="T5" fmla="*/ 463685 h 141"/>
                <a:gd name="T6" fmla="*/ 114300 w 29"/>
                <a:gd name="T7" fmla="*/ 558800 h 141"/>
                <a:gd name="T8" fmla="*/ 106417 w 29"/>
                <a:gd name="T9" fmla="*/ 535021 h 141"/>
                <a:gd name="T10" fmla="*/ 31531 w 29"/>
                <a:gd name="T11" fmla="*/ 87189 h 141"/>
                <a:gd name="T12" fmla="*/ 15766 w 29"/>
                <a:gd name="T13" fmla="*/ 43594 h 141"/>
                <a:gd name="T14" fmla="*/ 0 w 29"/>
                <a:gd name="T15" fmla="*/ 0 h 1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1044" name="Freeform 37"/>
            <p:cNvSpPr>
              <a:spLocks/>
            </p:cNvSpPr>
            <p:nvPr/>
          </p:nvSpPr>
          <p:spPr bwMode="auto">
            <a:xfrm>
              <a:off x="7412038" y="4978400"/>
              <a:ext cx="31750" cy="188913"/>
            </a:xfrm>
            <a:custGeom>
              <a:avLst/>
              <a:gdLst>
                <a:gd name="T0" fmla="*/ 0 w 8"/>
                <a:gd name="T1" fmla="*/ 102328 h 48"/>
                <a:gd name="T2" fmla="*/ 15875 w 8"/>
                <a:gd name="T3" fmla="*/ 145620 h 48"/>
                <a:gd name="T4" fmla="*/ 31750 w 8"/>
                <a:gd name="T5" fmla="*/ 188913 h 48"/>
                <a:gd name="T6" fmla="*/ 27781 w 8"/>
                <a:gd name="T7" fmla="*/ 74778 h 48"/>
                <a:gd name="T8" fmla="*/ 0 w 8"/>
                <a:gd name="T9" fmla="*/ 0 h 48"/>
                <a:gd name="T10" fmla="*/ 0 w 8"/>
                <a:gd name="T11" fmla="*/ 15743 h 48"/>
                <a:gd name="T12" fmla="*/ 0 w 8"/>
                <a:gd name="T13" fmla="*/ 102328 h 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1045" name="Freeform 38"/>
            <p:cNvSpPr>
              <a:spLocks/>
            </p:cNvSpPr>
            <p:nvPr/>
          </p:nvSpPr>
          <p:spPr bwMode="auto">
            <a:xfrm>
              <a:off x="7439026" y="5434013"/>
              <a:ext cx="174625" cy="439738"/>
            </a:xfrm>
            <a:custGeom>
              <a:avLst/>
              <a:gdLst>
                <a:gd name="T0" fmla="*/ 43656 w 44"/>
                <a:gd name="T1" fmla="*/ 110925 h 111"/>
                <a:gd name="T2" fmla="*/ 0 w 44"/>
                <a:gd name="T3" fmla="*/ 0 h 111"/>
                <a:gd name="T4" fmla="*/ 43656 w 44"/>
                <a:gd name="T5" fmla="*/ 194119 h 111"/>
                <a:gd name="T6" fmla="*/ 55563 w 44"/>
                <a:gd name="T7" fmla="*/ 229773 h 111"/>
                <a:gd name="T8" fmla="*/ 154781 w 44"/>
                <a:gd name="T9" fmla="*/ 439738 h 111"/>
                <a:gd name="T10" fmla="*/ 174625 w 44"/>
                <a:gd name="T11" fmla="*/ 439738 h 111"/>
                <a:gd name="T12" fmla="*/ 87313 w 44"/>
                <a:gd name="T13" fmla="*/ 206003 h 111"/>
                <a:gd name="T14" fmla="*/ 43656 w 44"/>
                <a:gd name="T15" fmla="*/ 110925 h 1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grpSp>
      <p:sp>
        <p:nvSpPr>
          <p:cNvPr id="7" name="Rectangle 6"/>
          <p:cNvSpPr/>
          <p:nvPr/>
        </p:nvSpPr>
        <p:spPr>
          <a:xfrm>
            <a:off x="0" y="0"/>
            <a:ext cx="182563"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29" name="Title Placeholder 1"/>
          <p:cNvSpPr>
            <a:spLocks noGrp="1"/>
          </p:cNvSpPr>
          <p:nvPr>
            <p:ph type="title"/>
          </p:nvPr>
        </p:nvSpPr>
        <p:spPr bwMode="auto">
          <a:xfrm>
            <a:off x="2592388" y="623888"/>
            <a:ext cx="8912225" cy="128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smtClean="0"/>
              <a:t>Fare clic per modificare lo stile del titolo</a:t>
            </a:r>
            <a:endParaRPr lang="en-US" altLang="it-IT" smtClean="0"/>
          </a:p>
        </p:txBody>
      </p:sp>
      <p:sp>
        <p:nvSpPr>
          <p:cNvPr id="1030" name="Text Placeholder 2"/>
          <p:cNvSpPr>
            <a:spLocks noGrp="1"/>
          </p:cNvSpPr>
          <p:nvPr>
            <p:ph type="body" idx="1"/>
          </p:nvPr>
        </p:nvSpPr>
        <p:spPr bwMode="auto">
          <a:xfrm>
            <a:off x="2589213" y="2133600"/>
            <a:ext cx="89154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smtClean="0"/>
              <a:t>Fare clic per modificare stili del testo dello schema</a:t>
            </a:r>
          </a:p>
          <a:p>
            <a:pPr lvl="1"/>
            <a:r>
              <a:rPr lang="it-IT" altLang="it-IT" smtClean="0"/>
              <a:t>Secondo livello</a:t>
            </a:r>
          </a:p>
          <a:p>
            <a:pPr lvl="2"/>
            <a:r>
              <a:rPr lang="it-IT" altLang="it-IT" smtClean="0"/>
              <a:t>Terzo livello</a:t>
            </a:r>
          </a:p>
          <a:p>
            <a:pPr lvl="3"/>
            <a:r>
              <a:rPr lang="it-IT" altLang="it-IT" smtClean="0"/>
              <a:t>Quarto livello</a:t>
            </a:r>
          </a:p>
          <a:p>
            <a:pPr lvl="4"/>
            <a:r>
              <a:rPr lang="it-IT" altLang="it-IT" smtClean="0"/>
              <a:t>Quinto livello</a:t>
            </a:r>
            <a:endParaRPr lang="en-US" altLang="it-IT" smtClean="0"/>
          </a:p>
        </p:txBody>
      </p:sp>
      <p:sp>
        <p:nvSpPr>
          <p:cNvPr id="4" name="Date Placeholder 3"/>
          <p:cNvSpPr>
            <a:spLocks noGrp="1"/>
          </p:cNvSpPr>
          <p:nvPr>
            <p:ph type="dt" sz="half" idx="2"/>
          </p:nvPr>
        </p:nvSpPr>
        <p:spPr>
          <a:xfrm>
            <a:off x="10361613" y="6130925"/>
            <a:ext cx="1146175" cy="369888"/>
          </a:xfrm>
          <a:prstGeom prst="rect">
            <a:avLst/>
          </a:prstGeom>
        </p:spPr>
        <p:txBody>
          <a:bodyPr vert="horz" lIns="91440" tIns="45720" rIns="91440" bIns="45720" rtlCol="0" anchor="ctr"/>
          <a:lstStyle>
            <a:lvl1pPr algn="r" fontAlgn="auto">
              <a:spcBef>
                <a:spcPts val="0"/>
              </a:spcBef>
              <a:spcAft>
                <a:spcPts val="0"/>
              </a:spcAft>
              <a:defRPr sz="900">
                <a:solidFill>
                  <a:schemeClr val="tx1">
                    <a:tint val="75000"/>
                  </a:schemeClr>
                </a:solidFill>
                <a:latin typeface="+mn-lt"/>
                <a:cs typeface="+mn-cs"/>
              </a:defRPr>
            </a:lvl1pPr>
          </a:lstStyle>
          <a:p>
            <a:pPr>
              <a:defRPr/>
            </a:pPr>
            <a:fld id="{F6B26339-3993-4B1B-A70A-AE4E9FA90297}" type="datetime1">
              <a:rPr lang="it-IT"/>
              <a:pPr>
                <a:defRPr/>
              </a:pPr>
              <a:t>09/01/2015</a:t>
            </a:fld>
            <a:endParaRPr lang="it-IT"/>
          </a:p>
        </p:txBody>
      </p:sp>
      <p:sp>
        <p:nvSpPr>
          <p:cNvPr id="5" name="Footer Placeholder 4"/>
          <p:cNvSpPr>
            <a:spLocks noGrp="1"/>
          </p:cNvSpPr>
          <p:nvPr>
            <p:ph type="ftr" sz="quarter" idx="3"/>
          </p:nvPr>
        </p:nvSpPr>
        <p:spPr>
          <a:xfrm>
            <a:off x="2589213" y="6135688"/>
            <a:ext cx="7620000" cy="365125"/>
          </a:xfrm>
          <a:prstGeom prst="rect">
            <a:avLst/>
          </a:prstGeom>
        </p:spPr>
        <p:txBody>
          <a:bodyPr vert="horz" lIns="91440" tIns="45720" rIns="91440" bIns="45720" rtlCol="0" anchor="ctr"/>
          <a:lstStyle>
            <a:lvl1pPr algn="l" fontAlgn="auto">
              <a:spcBef>
                <a:spcPts val="0"/>
              </a:spcBef>
              <a:spcAft>
                <a:spcPts val="0"/>
              </a:spcAft>
              <a:defRPr sz="900">
                <a:solidFill>
                  <a:schemeClr val="tx1">
                    <a:tint val="75000"/>
                  </a:schemeClr>
                </a:solidFill>
                <a:latin typeface="+mn-lt"/>
                <a:cs typeface="+mn-cs"/>
              </a:defRPr>
            </a:lvl1pPr>
          </a:lstStyle>
          <a:p>
            <a:pPr>
              <a:defRPr/>
            </a:pPr>
            <a:r>
              <a:rPr lang="it-IT"/>
              <a:t>by S. Martorelli &amp; P.Zani </a:t>
            </a:r>
          </a:p>
        </p:txBody>
      </p:sp>
      <p:sp>
        <p:nvSpPr>
          <p:cNvPr id="6" name="Slide Number Placeholder 5"/>
          <p:cNvSpPr>
            <a:spLocks noGrp="1"/>
          </p:cNvSpPr>
          <p:nvPr>
            <p:ph type="sldNum" sz="quarter" idx="4"/>
          </p:nvPr>
        </p:nvSpPr>
        <p:spPr bwMode="gray">
          <a:xfrm>
            <a:off x="531813" y="787400"/>
            <a:ext cx="779462" cy="365125"/>
          </a:xfrm>
          <a:prstGeom prst="rect">
            <a:avLst/>
          </a:prstGeom>
        </p:spPr>
        <p:txBody>
          <a:bodyPr vert="horz" lIns="91440" tIns="45720" rIns="91440" bIns="45720" rtlCol="0" anchor="ctr"/>
          <a:lstStyle>
            <a:lvl1pPr algn="r" fontAlgn="auto">
              <a:spcBef>
                <a:spcPts val="0"/>
              </a:spcBef>
              <a:spcAft>
                <a:spcPts val="0"/>
              </a:spcAft>
              <a:defRPr sz="2000">
                <a:solidFill>
                  <a:srgbClr val="FEFFFF"/>
                </a:solidFill>
                <a:latin typeface="+mn-lt"/>
                <a:cs typeface="+mn-cs"/>
              </a:defRPr>
            </a:lvl1pPr>
          </a:lstStyle>
          <a:p>
            <a:pPr>
              <a:defRPr/>
            </a:pPr>
            <a:fld id="{297AE2B4-F7DA-4E1E-A66B-946704D2F5AC}"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 id="2147483737" r:id="rId13"/>
    <p:sldLayoutId id="2147483738" r:id="rId14"/>
    <p:sldLayoutId id="2147483739" r:id="rId15"/>
    <p:sldLayoutId id="2147483740" r:id="rId16"/>
  </p:sldLayoutIdLst>
  <p:hf hdr="0" dt="0"/>
  <p:txStyles>
    <p:titleStyle>
      <a:lvl1pPr algn="l" defTabSz="457200" rtl="0" eaLnBrk="0" fontAlgn="base" hangingPunct="0">
        <a:spcBef>
          <a:spcPct val="0"/>
        </a:spcBef>
        <a:spcAft>
          <a:spcPct val="0"/>
        </a:spcAft>
        <a:defRPr sz="3600" kern="1200">
          <a:solidFill>
            <a:srgbClr val="262626"/>
          </a:solidFill>
          <a:latin typeface="+mj-lt"/>
          <a:ea typeface="+mj-ea"/>
          <a:cs typeface="+mj-cs"/>
        </a:defRPr>
      </a:lvl1pPr>
      <a:lvl2pPr algn="l" defTabSz="457200" rtl="0" eaLnBrk="0" fontAlgn="base" hangingPunct="0">
        <a:spcBef>
          <a:spcPct val="0"/>
        </a:spcBef>
        <a:spcAft>
          <a:spcPct val="0"/>
        </a:spcAft>
        <a:defRPr sz="3600">
          <a:solidFill>
            <a:srgbClr val="262626"/>
          </a:solidFill>
          <a:latin typeface="Century Gothic" pitchFamily="34" charset="0"/>
        </a:defRPr>
      </a:lvl2pPr>
      <a:lvl3pPr algn="l" defTabSz="457200" rtl="0" eaLnBrk="0" fontAlgn="base" hangingPunct="0">
        <a:spcBef>
          <a:spcPct val="0"/>
        </a:spcBef>
        <a:spcAft>
          <a:spcPct val="0"/>
        </a:spcAft>
        <a:defRPr sz="3600">
          <a:solidFill>
            <a:srgbClr val="262626"/>
          </a:solidFill>
          <a:latin typeface="Century Gothic" pitchFamily="34" charset="0"/>
        </a:defRPr>
      </a:lvl3pPr>
      <a:lvl4pPr algn="l" defTabSz="457200" rtl="0" eaLnBrk="0" fontAlgn="base" hangingPunct="0">
        <a:spcBef>
          <a:spcPct val="0"/>
        </a:spcBef>
        <a:spcAft>
          <a:spcPct val="0"/>
        </a:spcAft>
        <a:defRPr sz="3600">
          <a:solidFill>
            <a:srgbClr val="262626"/>
          </a:solidFill>
          <a:latin typeface="Century Gothic" pitchFamily="34" charset="0"/>
        </a:defRPr>
      </a:lvl4pPr>
      <a:lvl5pPr algn="l" defTabSz="457200" rtl="0" eaLnBrk="0" fontAlgn="base" hangingPunct="0">
        <a:spcBef>
          <a:spcPct val="0"/>
        </a:spcBef>
        <a:spcAft>
          <a:spcPct val="0"/>
        </a:spcAft>
        <a:defRPr sz="3600">
          <a:solidFill>
            <a:srgbClr val="262626"/>
          </a:solidFill>
          <a:latin typeface="Century Gothic"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Font typeface="Wingdings 3"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Font typeface="Wingdings 3"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Font typeface="Wingdings 3"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Font typeface="Wingdings 3"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Font typeface="Wingdings 3"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olo 1"/>
          <p:cNvSpPr>
            <a:spLocks noGrp="1"/>
          </p:cNvSpPr>
          <p:nvPr>
            <p:ph type="ctrTitle"/>
          </p:nvPr>
        </p:nvSpPr>
        <p:spPr>
          <a:xfrm>
            <a:off x="2589213" y="2514600"/>
            <a:ext cx="8915400" cy="2262188"/>
          </a:xfrm>
        </p:spPr>
        <p:txBody>
          <a:bodyPr/>
          <a:lstStyle/>
          <a:p>
            <a:pPr eaLnBrk="1" hangingPunct="1"/>
            <a:r>
              <a:rPr lang="it-IT" altLang="it-IT" sz="3100" dirty="0" smtClean="0"/>
              <a:t>Legge n° 190 del 23 dicembre 2014</a:t>
            </a:r>
            <a:r>
              <a:rPr lang="it-IT" altLang="it-IT" dirty="0" smtClean="0"/>
              <a:t/>
            </a:r>
            <a:br>
              <a:rPr lang="it-IT" altLang="it-IT" dirty="0" smtClean="0"/>
            </a:br>
            <a:r>
              <a:rPr lang="it-IT" altLang="it-IT" dirty="0" smtClean="0"/>
              <a:t>Legge di stabilità 2015</a:t>
            </a:r>
            <a:br>
              <a:rPr lang="it-IT" altLang="it-IT" dirty="0" smtClean="0"/>
            </a:br>
            <a:r>
              <a:rPr lang="it-IT" altLang="it-IT" sz="3200" dirty="0" smtClean="0"/>
              <a:t>Aspetti previdenziali e assistenziali</a:t>
            </a:r>
          </a:p>
        </p:txBody>
      </p:sp>
      <p:sp>
        <p:nvSpPr>
          <p:cNvPr id="3" name="Sottotitolo 2"/>
          <p:cNvSpPr>
            <a:spLocks noGrp="1"/>
          </p:cNvSpPr>
          <p:nvPr>
            <p:ph type="subTitle" idx="1"/>
          </p:nvPr>
        </p:nvSpPr>
        <p:spPr>
          <a:xfrm>
            <a:off x="2589213" y="4776788"/>
            <a:ext cx="8915400" cy="1387475"/>
          </a:xfrm>
        </p:spPr>
        <p:txBody>
          <a:bodyPr rtlCol="0">
            <a:normAutofit/>
          </a:bodyPr>
          <a:lstStyle/>
          <a:p>
            <a:pPr eaLnBrk="1" fontAlgn="auto" hangingPunct="1">
              <a:spcAft>
                <a:spcPts val="0"/>
              </a:spcAft>
              <a:buFont typeface="Wingdings 3" charset="2"/>
              <a:buNone/>
              <a:defRPr/>
            </a:pPr>
            <a:endParaRPr lang="it-IT" dirty="0" smtClean="0"/>
          </a:p>
          <a:p>
            <a:pPr eaLnBrk="1" fontAlgn="auto" hangingPunct="1">
              <a:spcAft>
                <a:spcPts val="0"/>
              </a:spcAft>
              <a:buFont typeface="Wingdings 3" charset="2"/>
              <a:buNone/>
              <a:defRPr/>
            </a:pPr>
            <a:r>
              <a:rPr lang="it-IT" sz="1400" dirty="0" smtClean="0"/>
              <a:t>A cura di Salvatore Martorelli &amp; Paolo Zani per FNP CISL Milano</a:t>
            </a:r>
          </a:p>
          <a:p>
            <a:pPr eaLnBrk="1" fontAlgn="auto" hangingPunct="1">
              <a:spcAft>
                <a:spcPts val="0"/>
              </a:spcAft>
              <a:buFont typeface="Wingdings 3" charset="2"/>
              <a:buNone/>
              <a:defRPr/>
            </a:pPr>
            <a:r>
              <a:rPr lang="it-IT" sz="1000" dirty="0" smtClean="0"/>
              <a:t>Aggiornata al 7 gennaio 2015</a:t>
            </a:r>
            <a:endParaRPr lang="it-IT" sz="1000" dirty="0"/>
          </a:p>
        </p:txBody>
      </p:sp>
      <p:pic>
        <p:nvPicPr>
          <p:cNvPr id="4" name="Immagine 3" descr="http://www.inas.it/images/header/logo_Inas.jpg"/>
          <p:cNvPicPr/>
          <p:nvPr/>
        </p:nvPicPr>
        <p:blipFill>
          <a:blip r:embed="rId2">
            <a:extLst>
              <a:ext uri="{28A0092B-C50C-407E-A947-70E740481C1C}">
                <a14:useLocalDpi xmlns:a14="http://schemas.microsoft.com/office/drawing/2010/main" val="0"/>
              </a:ext>
            </a:extLst>
          </a:blip>
          <a:srcRect/>
          <a:stretch>
            <a:fillRect/>
          </a:stretch>
        </p:blipFill>
        <p:spPr bwMode="auto">
          <a:xfrm>
            <a:off x="10299875" y="5497900"/>
            <a:ext cx="962025" cy="516255"/>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None/>
            </a:pPr>
            <a:r>
              <a:rPr lang="it-IT" b="1" u="sng" dirty="0" smtClean="0"/>
              <a:t>Testo di legge</a:t>
            </a:r>
          </a:p>
          <a:p>
            <a:pPr marL="0" indent="0">
              <a:buNone/>
            </a:pPr>
            <a:r>
              <a:rPr lang="it-IT" i="1" dirty="0" smtClean="0"/>
              <a:t>Comma 709.</a:t>
            </a:r>
          </a:p>
          <a:p>
            <a:pPr marL="0" indent="0">
              <a:buNone/>
            </a:pPr>
            <a:r>
              <a:rPr lang="it-IT" i="1" dirty="0" smtClean="0"/>
              <a:t>Le </a:t>
            </a:r>
            <a:r>
              <a:rPr lang="it-IT" i="1" dirty="0"/>
              <a:t>economie, da accertare a consuntivo sulla base del procedimento di cui all'articolo 14 della legge 7 agosto 1990, n. 241, e successive modificazioni, derivanti dall'applicazione del comma 707 del presente articolo affluiscono in un apposito fondo, istituito presso l'INPS, finalizzato a garantire l'adeguatezza delle prestazioni pensionistiche in favore di particolari categorie di soggetti, individuate con decreto del Presidente del Consiglio dei ministri, su proposta del Ministro del lavoro e delle politiche sociali, di concerto con il Ministro dell'economia e delle finanze. Con il medesimo decreto si provvede </a:t>
            </a:r>
            <a:r>
              <a:rPr lang="it-IT" i="1" dirty="0" err="1"/>
              <a:t>altresi'</a:t>
            </a:r>
            <a:r>
              <a:rPr lang="it-IT" i="1" dirty="0"/>
              <a:t> a definire i criteri e le </a:t>
            </a:r>
            <a:r>
              <a:rPr lang="it-IT" i="1" dirty="0" smtClean="0"/>
              <a:t>modalità </a:t>
            </a:r>
            <a:r>
              <a:rPr lang="it-IT" i="1" dirty="0"/>
              <a:t>di utilizzo delle risorse del fondo in favore delle predette categorie di soggetti.</a:t>
            </a:r>
          </a:p>
        </p:txBody>
      </p:sp>
      <p:sp>
        <p:nvSpPr>
          <p:cNvPr id="4" name="Segnaposto piè di pagina 3"/>
          <p:cNvSpPr>
            <a:spLocks noGrp="1"/>
          </p:cNvSpPr>
          <p:nvPr>
            <p:ph type="ftr" sz="quarter" idx="11"/>
          </p:nvPr>
        </p:nvSpPr>
        <p:spPr/>
        <p:txBody>
          <a:bodyPr/>
          <a:lstStyle/>
          <a:p>
            <a:pPr>
              <a:defRPr/>
            </a:pPr>
            <a:r>
              <a:rPr lang="it-IT" smtClean="0"/>
              <a:t>by S. Martorelli &amp; P.Zani </a:t>
            </a:r>
            <a:endParaRPr lang="it-IT"/>
          </a:p>
        </p:txBody>
      </p:sp>
      <p:sp>
        <p:nvSpPr>
          <p:cNvPr id="5" name="Segnaposto numero diapositiva 4"/>
          <p:cNvSpPr>
            <a:spLocks noGrp="1"/>
          </p:cNvSpPr>
          <p:nvPr>
            <p:ph type="sldNum" sz="quarter" idx="12"/>
          </p:nvPr>
        </p:nvSpPr>
        <p:spPr/>
        <p:txBody>
          <a:bodyPr/>
          <a:lstStyle/>
          <a:p>
            <a:pPr>
              <a:defRPr/>
            </a:pPr>
            <a:fld id="{6488846B-3EB0-449A-B2E5-21BA2D96950E}" type="slidenum">
              <a:rPr lang="it-IT" smtClean="0"/>
              <a:pPr>
                <a:defRPr/>
              </a:pPr>
              <a:t>10</a:t>
            </a:fld>
            <a:endParaRPr lang="it-IT"/>
          </a:p>
        </p:txBody>
      </p:sp>
      <p:sp>
        <p:nvSpPr>
          <p:cNvPr id="6" name="Titolo 1"/>
          <p:cNvSpPr>
            <a:spLocks noGrp="1"/>
          </p:cNvSpPr>
          <p:nvPr>
            <p:ph type="title"/>
          </p:nvPr>
        </p:nvSpPr>
        <p:spPr/>
        <p:txBody>
          <a:bodyPr/>
          <a:lstStyle/>
          <a:p>
            <a:pPr algn="l"/>
            <a:r>
              <a:rPr lang="it-IT" altLang="it-IT" sz="1400" b="1" dirty="0"/>
              <a:t>Legge n° 190 del 23 dicembre </a:t>
            </a:r>
            <a:r>
              <a:rPr lang="it-IT" altLang="it-IT" sz="1400" b="1" dirty="0" smtClean="0"/>
              <a:t>2014 - Legge </a:t>
            </a:r>
            <a:r>
              <a:rPr lang="it-IT" altLang="it-IT" sz="1400" b="1" dirty="0"/>
              <a:t>di stabilità </a:t>
            </a:r>
            <a:r>
              <a:rPr lang="it-IT" altLang="it-IT" sz="1400" b="1" dirty="0" smtClean="0"/>
              <a:t>2015 - Aspetti </a:t>
            </a:r>
            <a:r>
              <a:rPr lang="it-IT" altLang="it-IT" sz="1400" b="1" dirty="0"/>
              <a:t>previdenziali e </a:t>
            </a:r>
            <a:r>
              <a:rPr lang="it-IT" altLang="it-IT" sz="1400" b="1" dirty="0" smtClean="0"/>
              <a:t>assistenziali -</a:t>
            </a:r>
            <a:br>
              <a:rPr lang="it-IT" altLang="it-IT" sz="1400" b="1" dirty="0" smtClean="0"/>
            </a:br>
            <a:r>
              <a:rPr lang="it-IT" altLang="it-IT" sz="1600" b="1" i="1" dirty="0" smtClean="0">
                <a:solidFill>
                  <a:srgbClr val="FF0000"/>
                </a:solidFill>
              </a:rPr>
              <a:t>Comma 709:</a:t>
            </a:r>
            <a:br>
              <a:rPr lang="it-IT" altLang="it-IT" sz="1600" b="1" i="1" dirty="0" smtClean="0">
                <a:solidFill>
                  <a:srgbClr val="FF0000"/>
                </a:solidFill>
              </a:rPr>
            </a:br>
            <a:r>
              <a:rPr lang="it-IT" altLang="it-IT" sz="2000" b="1" dirty="0" smtClean="0">
                <a:solidFill>
                  <a:srgbClr val="FF0000"/>
                </a:solidFill>
              </a:rPr>
              <a:t>Pensioni d’oro.</a:t>
            </a:r>
            <a:br>
              <a:rPr lang="it-IT" altLang="it-IT" sz="2000" b="1" dirty="0" smtClean="0">
                <a:solidFill>
                  <a:srgbClr val="FF0000"/>
                </a:solidFill>
              </a:rPr>
            </a:br>
            <a:r>
              <a:rPr lang="it-IT" altLang="it-IT" sz="2000" b="1" dirty="0" smtClean="0">
                <a:solidFill>
                  <a:srgbClr val="FF0000"/>
                </a:solidFill>
              </a:rPr>
              <a:t>Limite agli importi dei  trattamenti pensionistici</a:t>
            </a:r>
            <a:endParaRPr lang="it-IT" sz="2000" b="1" dirty="0">
              <a:solidFill>
                <a:srgbClr val="FF0000"/>
              </a:solidFill>
            </a:endParaRPr>
          </a:p>
        </p:txBody>
      </p:sp>
      <p:pic>
        <p:nvPicPr>
          <p:cNvPr id="7" name="Immagine 6" descr="http://www.inas.it/images/header/logo_Inas.jpg"/>
          <p:cNvPicPr/>
          <p:nvPr/>
        </p:nvPicPr>
        <p:blipFill>
          <a:blip r:embed="rId2">
            <a:extLst>
              <a:ext uri="{28A0092B-C50C-407E-A947-70E740481C1C}">
                <a14:useLocalDpi xmlns:a14="http://schemas.microsoft.com/office/drawing/2010/main" val="0"/>
              </a:ext>
            </a:extLst>
          </a:blip>
          <a:srcRect/>
          <a:stretch>
            <a:fillRect/>
          </a:stretch>
        </p:blipFill>
        <p:spPr bwMode="auto">
          <a:xfrm>
            <a:off x="10491787" y="5970516"/>
            <a:ext cx="962025" cy="516255"/>
          </a:xfrm>
          <a:prstGeom prst="rect">
            <a:avLst/>
          </a:prstGeom>
          <a:noFill/>
          <a:ln>
            <a:noFill/>
          </a:ln>
        </p:spPr>
      </p:pic>
    </p:spTree>
    <p:extLst>
      <p:ext uri="{BB962C8B-B14F-4D97-AF65-F5344CB8AC3E}">
        <p14:creationId xmlns:p14="http://schemas.microsoft.com/office/powerpoint/2010/main" val="23441536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sz="2000" dirty="0" smtClean="0"/>
              <a:t>Viene introdotto o introduce </a:t>
            </a:r>
            <a:r>
              <a:rPr lang="it-IT" sz="2000" dirty="0"/>
              <a:t>(o, meglio) </a:t>
            </a:r>
            <a:r>
              <a:rPr lang="it-IT" sz="2000" dirty="0" smtClean="0"/>
              <a:t>reintrodotto </a:t>
            </a:r>
            <a:r>
              <a:rPr lang="it-IT" sz="2000" dirty="0"/>
              <a:t>il cosiddetto “bonus bebè</a:t>
            </a:r>
            <a:r>
              <a:rPr lang="it-IT" sz="2000" dirty="0" smtClean="0"/>
              <a:t>”</a:t>
            </a:r>
            <a:endParaRPr lang="it-IT" sz="2000" dirty="0"/>
          </a:p>
          <a:p>
            <a:r>
              <a:rPr lang="it-IT" sz="2000" dirty="0" smtClean="0"/>
              <a:t>Il </a:t>
            </a:r>
            <a:r>
              <a:rPr lang="it-IT" sz="2000" dirty="0"/>
              <a:t>Bonus dà diritto ad un </a:t>
            </a:r>
            <a:r>
              <a:rPr lang="it-IT" sz="2000" dirty="0" smtClean="0"/>
              <a:t>assegno:</a:t>
            </a:r>
          </a:p>
          <a:p>
            <a:pPr lvl="1">
              <a:buFont typeface="Wingdings" panose="05000000000000000000" pitchFamily="2" charset="2"/>
              <a:buChar char="v"/>
            </a:pPr>
            <a:r>
              <a:rPr lang="it-IT" dirty="0" smtClean="0">
                <a:solidFill>
                  <a:srgbClr val="FF0000"/>
                </a:solidFill>
              </a:rPr>
              <a:t> </a:t>
            </a:r>
            <a:r>
              <a:rPr lang="it-IT" sz="2000" dirty="0">
                <a:solidFill>
                  <a:srgbClr val="FF0000"/>
                </a:solidFill>
              </a:rPr>
              <a:t>di </a:t>
            </a:r>
            <a:r>
              <a:rPr lang="it-IT" sz="2000" b="1" dirty="0">
                <a:solidFill>
                  <a:srgbClr val="FF0000"/>
                </a:solidFill>
              </a:rPr>
              <a:t>960 euro </a:t>
            </a:r>
            <a:r>
              <a:rPr lang="it-IT" sz="2000" dirty="0">
                <a:solidFill>
                  <a:srgbClr val="FF0000"/>
                </a:solidFill>
              </a:rPr>
              <a:t>all'anno per ogni figlio nato o adottato dal 1° </a:t>
            </a:r>
            <a:r>
              <a:rPr lang="it-IT" sz="2000" dirty="0" smtClean="0">
                <a:solidFill>
                  <a:srgbClr val="FF0000"/>
                </a:solidFill>
              </a:rPr>
              <a:t>   gennaio </a:t>
            </a:r>
            <a:r>
              <a:rPr lang="it-IT" sz="2000" dirty="0">
                <a:solidFill>
                  <a:srgbClr val="FF0000"/>
                </a:solidFill>
              </a:rPr>
              <a:t>2015 al 31 dicembre 2017, se l'</a:t>
            </a:r>
            <a:r>
              <a:rPr lang="it-IT" sz="2000" dirty="0" err="1">
                <a:solidFill>
                  <a:srgbClr val="FF0000"/>
                </a:solidFill>
              </a:rPr>
              <a:t>Isee</a:t>
            </a:r>
            <a:r>
              <a:rPr lang="it-IT" sz="2000" dirty="0">
                <a:solidFill>
                  <a:srgbClr val="FF0000"/>
                </a:solidFill>
              </a:rPr>
              <a:t> familiare non supera i </a:t>
            </a:r>
            <a:r>
              <a:rPr lang="it-IT" sz="2000" dirty="0" err="1">
                <a:solidFill>
                  <a:srgbClr val="FF0000"/>
                </a:solidFill>
              </a:rPr>
              <a:t>25mila</a:t>
            </a:r>
            <a:r>
              <a:rPr lang="it-IT" sz="2000" dirty="0">
                <a:solidFill>
                  <a:srgbClr val="FF0000"/>
                </a:solidFill>
              </a:rPr>
              <a:t> euro</a:t>
            </a:r>
            <a:r>
              <a:rPr lang="it-IT" sz="2000" dirty="0" smtClean="0">
                <a:solidFill>
                  <a:srgbClr val="FF0000"/>
                </a:solidFill>
              </a:rPr>
              <a:t>.</a:t>
            </a:r>
          </a:p>
          <a:p>
            <a:pPr lvl="1">
              <a:buFont typeface="Wingdings" panose="05000000000000000000" pitchFamily="2" charset="2"/>
              <a:buChar char="v"/>
            </a:pPr>
            <a:r>
              <a:rPr lang="it-IT" sz="2000" dirty="0" smtClean="0">
                <a:solidFill>
                  <a:srgbClr val="FF0000"/>
                </a:solidFill>
              </a:rPr>
              <a:t>di  </a:t>
            </a:r>
            <a:r>
              <a:rPr lang="it-IT" sz="2000" b="1" dirty="0" smtClean="0">
                <a:solidFill>
                  <a:srgbClr val="FF0000"/>
                </a:solidFill>
              </a:rPr>
              <a:t>1,920 euro  </a:t>
            </a:r>
            <a:r>
              <a:rPr lang="it-IT" sz="2000" dirty="0">
                <a:solidFill>
                  <a:srgbClr val="FF0000"/>
                </a:solidFill>
              </a:rPr>
              <a:t>se </a:t>
            </a:r>
            <a:r>
              <a:rPr lang="it-IT" sz="2000" dirty="0" smtClean="0">
                <a:solidFill>
                  <a:srgbClr val="FF0000"/>
                </a:solidFill>
              </a:rPr>
              <a:t>l'indicatore ISEE  </a:t>
            </a:r>
            <a:r>
              <a:rPr lang="it-IT" sz="2000" dirty="0">
                <a:solidFill>
                  <a:srgbClr val="FF0000"/>
                </a:solidFill>
              </a:rPr>
              <a:t>resta sotto i </a:t>
            </a:r>
            <a:r>
              <a:rPr lang="it-IT" sz="2000" dirty="0" err="1">
                <a:solidFill>
                  <a:srgbClr val="FF0000"/>
                </a:solidFill>
              </a:rPr>
              <a:t>7mila</a:t>
            </a:r>
            <a:r>
              <a:rPr lang="it-IT" sz="2000" dirty="0">
                <a:solidFill>
                  <a:srgbClr val="FF0000"/>
                </a:solidFill>
              </a:rPr>
              <a:t> euro. </a:t>
            </a:r>
            <a:endParaRPr lang="it-IT" sz="2000" dirty="0" smtClean="0">
              <a:solidFill>
                <a:srgbClr val="FF0000"/>
              </a:solidFill>
            </a:endParaRPr>
          </a:p>
          <a:p>
            <a:r>
              <a:rPr lang="it-IT" sz="2000" dirty="0" smtClean="0"/>
              <a:t>Fino al compimento del terzo anno di vita o del terzo anno di ingresso in famiglia per gli adotta</a:t>
            </a:r>
            <a:r>
              <a:rPr lang="it-IT" sz="2200" dirty="0" smtClean="0"/>
              <a:t>ti</a:t>
            </a:r>
            <a:endParaRPr lang="it-IT" sz="2200" dirty="0"/>
          </a:p>
          <a:p>
            <a:pPr marL="0" indent="0">
              <a:buNone/>
            </a:pPr>
            <a:endParaRPr lang="it-IT" dirty="0"/>
          </a:p>
        </p:txBody>
      </p:sp>
      <p:sp>
        <p:nvSpPr>
          <p:cNvPr id="4" name="Segnaposto piè di pagina 3"/>
          <p:cNvSpPr>
            <a:spLocks noGrp="1"/>
          </p:cNvSpPr>
          <p:nvPr>
            <p:ph type="ftr" sz="quarter" idx="11"/>
          </p:nvPr>
        </p:nvSpPr>
        <p:spPr/>
        <p:txBody>
          <a:bodyPr/>
          <a:lstStyle/>
          <a:p>
            <a:pPr>
              <a:defRPr/>
            </a:pPr>
            <a:r>
              <a:rPr lang="it-IT" smtClean="0"/>
              <a:t>by S. Martorelli &amp; P.Zani </a:t>
            </a:r>
            <a:endParaRPr lang="it-IT"/>
          </a:p>
        </p:txBody>
      </p:sp>
      <p:sp>
        <p:nvSpPr>
          <p:cNvPr id="5" name="Segnaposto numero diapositiva 4"/>
          <p:cNvSpPr>
            <a:spLocks noGrp="1"/>
          </p:cNvSpPr>
          <p:nvPr>
            <p:ph type="sldNum" sz="quarter" idx="12"/>
          </p:nvPr>
        </p:nvSpPr>
        <p:spPr/>
        <p:txBody>
          <a:bodyPr/>
          <a:lstStyle/>
          <a:p>
            <a:pPr>
              <a:defRPr/>
            </a:pPr>
            <a:fld id="{6488846B-3EB0-449A-B2E5-21BA2D96950E}" type="slidenum">
              <a:rPr lang="it-IT" smtClean="0"/>
              <a:pPr>
                <a:defRPr/>
              </a:pPr>
              <a:t>11</a:t>
            </a:fld>
            <a:endParaRPr lang="it-IT"/>
          </a:p>
        </p:txBody>
      </p:sp>
      <p:sp>
        <p:nvSpPr>
          <p:cNvPr id="6" name="Titolo 1"/>
          <p:cNvSpPr>
            <a:spLocks noGrp="1"/>
          </p:cNvSpPr>
          <p:nvPr>
            <p:ph type="title"/>
          </p:nvPr>
        </p:nvSpPr>
        <p:spPr/>
        <p:txBody>
          <a:bodyPr/>
          <a:lstStyle/>
          <a:p>
            <a:pPr algn="l"/>
            <a:r>
              <a:rPr lang="it-IT" altLang="it-IT" sz="1400" b="1" dirty="0"/>
              <a:t>Legge n° 190 del 23 dicembre </a:t>
            </a:r>
            <a:r>
              <a:rPr lang="it-IT" altLang="it-IT" sz="1400" b="1" dirty="0" smtClean="0"/>
              <a:t>2014 - Legge </a:t>
            </a:r>
            <a:r>
              <a:rPr lang="it-IT" altLang="it-IT" sz="1400" b="1" dirty="0"/>
              <a:t>di stabilità </a:t>
            </a:r>
            <a:r>
              <a:rPr lang="it-IT" altLang="it-IT" sz="1400" b="1" dirty="0" smtClean="0"/>
              <a:t>2015 - Aspetti </a:t>
            </a:r>
            <a:r>
              <a:rPr lang="it-IT" altLang="it-IT" sz="1400" b="1" dirty="0"/>
              <a:t>previdenziali e </a:t>
            </a:r>
            <a:r>
              <a:rPr lang="it-IT" altLang="it-IT" sz="1400" b="1" dirty="0" smtClean="0"/>
              <a:t>assistenziali -</a:t>
            </a:r>
            <a:br>
              <a:rPr lang="it-IT" altLang="it-IT" sz="1400" b="1" dirty="0" smtClean="0"/>
            </a:br>
            <a:r>
              <a:rPr lang="it-IT" altLang="it-IT" sz="1600" b="1" i="1" dirty="0" smtClean="0">
                <a:solidFill>
                  <a:srgbClr val="FF0000"/>
                </a:solidFill>
              </a:rPr>
              <a:t>Comma 125:</a:t>
            </a:r>
            <a:br>
              <a:rPr lang="it-IT" altLang="it-IT" sz="1600" b="1" i="1" dirty="0" smtClean="0">
                <a:solidFill>
                  <a:srgbClr val="FF0000"/>
                </a:solidFill>
              </a:rPr>
            </a:br>
            <a:r>
              <a:rPr lang="it-IT" altLang="it-IT" sz="2000" b="1" dirty="0" smtClean="0">
                <a:solidFill>
                  <a:srgbClr val="FF0000"/>
                </a:solidFill>
              </a:rPr>
              <a:t>Bonus bebè</a:t>
            </a:r>
            <a:endParaRPr lang="it-IT" sz="2000" b="1" dirty="0">
              <a:solidFill>
                <a:srgbClr val="FF0000"/>
              </a:solidFill>
            </a:endParaRPr>
          </a:p>
        </p:txBody>
      </p:sp>
      <p:pic>
        <p:nvPicPr>
          <p:cNvPr id="7" name="Immagine 6" descr="http://www.inas.it/images/header/logo_Inas.jpg"/>
          <p:cNvPicPr/>
          <p:nvPr/>
        </p:nvPicPr>
        <p:blipFill>
          <a:blip r:embed="rId2">
            <a:extLst>
              <a:ext uri="{28A0092B-C50C-407E-A947-70E740481C1C}">
                <a14:useLocalDpi xmlns:a14="http://schemas.microsoft.com/office/drawing/2010/main" val="0"/>
              </a:ext>
            </a:extLst>
          </a:blip>
          <a:srcRect/>
          <a:stretch>
            <a:fillRect/>
          </a:stretch>
        </p:blipFill>
        <p:spPr bwMode="auto">
          <a:xfrm>
            <a:off x="10627254" y="6060828"/>
            <a:ext cx="962025" cy="516255"/>
          </a:xfrm>
          <a:prstGeom prst="rect">
            <a:avLst/>
          </a:prstGeom>
          <a:noFill/>
          <a:ln>
            <a:noFill/>
          </a:ln>
        </p:spPr>
      </p:pic>
    </p:spTree>
    <p:extLst>
      <p:ext uri="{BB962C8B-B14F-4D97-AF65-F5344CB8AC3E}">
        <p14:creationId xmlns:p14="http://schemas.microsoft.com/office/powerpoint/2010/main" val="7717751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lgn="ctr">
              <a:buNone/>
            </a:pPr>
            <a:r>
              <a:rPr lang="it-IT" sz="1200" b="1" u="sng" dirty="0" smtClean="0"/>
              <a:t>Testo di legge</a:t>
            </a:r>
          </a:p>
          <a:p>
            <a:pPr marL="0" indent="0">
              <a:buNone/>
            </a:pPr>
            <a:r>
              <a:rPr lang="it-IT" sz="1200" i="1" dirty="0" smtClean="0"/>
              <a:t>Comma 125</a:t>
            </a:r>
          </a:p>
          <a:p>
            <a:pPr marL="0" indent="0">
              <a:buNone/>
            </a:pPr>
            <a:r>
              <a:rPr lang="it-IT" sz="1200" i="1" dirty="0" smtClean="0"/>
              <a:t>Al </a:t>
            </a:r>
            <a:r>
              <a:rPr lang="it-IT" sz="1200" i="1" dirty="0"/>
              <a:t>fine di incentivare la natalità e contribuire alle spese per il suo sostegno, per ogni figlio nato o adottato tra il 1° gennaio 2015 e il 31 dicembre 2017 è riconosciuto un assegno di importo pari a 960 euro annui erogato mensilmente a decorrere dal mese di nascita o adozione. L’assegno, che non concorre alla formazione del reddito complessivo di cui all’articolo 8 del testo unico di cui al decreto del Presidente della Repubblica 22 dicembre 1986, n. 917, e successive modificazioni, è corrisposto fino al compimento del terzo anno di età ovvero del terzo anno di ingresso nel nucleo familiare a seguito dell’adozione, per i figli di cittadini italiani o di uno Stato membro dell’Unione europea o di cittadini di Stati extracomunitari con permesso di soggiorno di cui all’articolo 9 del testo unico delle disposizioni concernenti la disciplina dell’immigrazione e norme sulla condizione dello straniero, di cui al decreto legislativo 25 luglio 1998, n. 286, e successive modificazioni, residenti in Italia e a condizione che il nucleo familiare di appartenenza del genitore richiedente l’assegno sia in una condizione economica corrispondente a un valore dell’indicatore della situazione economica equivalente (ISEE), stabilito ai sensi del regolamento di cui al decreto del Presidente del Consiglio dei ministri 5 dicembre 2013, n. 159, non superiore a 25.000 euro annui. L’assegno di cui al presente comma è corrisposto, a domanda, dall’INPS, che provvede alle relative attività, nonché a quelle del comma 127, con le risorse umane, strumentali e finanziarie disponibili a legislazione vigente. Qualora il nucleo familiare di appartenenza del genitore richiedente l’assegno sia in una condizione economica corrispondente a un valore dell’ISEE, stabilito ai sensi del citato regolamento di cui al decreto del Presidente del Consiglio dei ministri n. 159 del 2013, non superiore a 7.000 euro annui, l’importo dell’assegno di cui al primo periodo del presente comma è raddoppiato. </a:t>
            </a:r>
            <a:endParaRPr lang="it-IT" sz="1200" dirty="0" smtClean="0"/>
          </a:p>
          <a:p>
            <a:pPr marL="0" indent="0">
              <a:buNone/>
            </a:pPr>
            <a:endParaRPr lang="it-IT" dirty="0"/>
          </a:p>
        </p:txBody>
      </p:sp>
      <p:sp>
        <p:nvSpPr>
          <p:cNvPr id="4" name="Segnaposto piè di pagina 3"/>
          <p:cNvSpPr>
            <a:spLocks noGrp="1"/>
          </p:cNvSpPr>
          <p:nvPr>
            <p:ph type="ftr" sz="quarter" idx="11"/>
          </p:nvPr>
        </p:nvSpPr>
        <p:spPr/>
        <p:txBody>
          <a:bodyPr/>
          <a:lstStyle/>
          <a:p>
            <a:pPr>
              <a:defRPr/>
            </a:pPr>
            <a:r>
              <a:rPr lang="it-IT" dirty="0" smtClean="0"/>
              <a:t>by S. Martorelli &amp; </a:t>
            </a:r>
            <a:r>
              <a:rPr lang="it-IT" dirty="0" err="1" smtClean="0"/>
              <a:t>P.Zani</a:t>
            </a:r>
            <a:r>
              <a:rPr lang="it-IT" dirty="0" smtClean="0"/>
              <a:t> </a:t>
            </a:r>
            <a:endParaRPr lang="it-IT" dirty="0"/>
          </a:p>
        </p:txBody>
      </p:sp>
      <p:sp>
        <p:nvSpPr>
          <p:cNvPr id="5" name="Segnaposto numero diapositiva 4"/>
          <p:cNvSpPr>
            <a:spLocks noGrp="1"/>
          </p:cNvSpPr>
          <p:nvPr>
            <p:ph type="sldNum" sz="quarter" idx="12"/>
          </p:nvPr>
        </p:nvSpPr>
        <p:spPr/>
        <p:txBody>
          <a:bodyPr/>
          <a:lstStyle/>
          <a:p>
            <a:pPr>
              <a:defRPr/>
            </a:pPr>
            <a:fld id="{6488846B-3EB0-449A-B2E5-21BA2D96950E}" type="slidenum">
              <a:rPr lang="it-IT" smtClean="0"/>
              <a:pPr>
                <a:defRPr/>
              </a:pPr>
              <a:t>12</a:t>
            </a:fld>
            <a:endParaRPr lang="it-IT"/>
          </a:p>
        </p:txBody>
      </p:sp>
      <p:sp>
        <p:nvSpPr>
          <p:cNvPr id="6" name="Titolo 1"/>
          <p:cNvSpPr>
            <a:spLocks noGrp="1"/>
          </p:cNvSpPr>
          <p:nvPr>
            <p:ph type="title"/>
          </p:nvPr>
        </p:nvSpPr>
        <p:spPr/>
        <p:txBody>
          <a:bodyPr/>
          <a:lstStyle/>
          <a:p>
            <a:pPr algn="l"/>
            <a:r>
              <a:rPr lang="it-IT" altLang="it-IT" sz="1400" b="1" dirty="0"/>
              <a:t>Legge n° 190 del 23 dicembre </a:t>
            </a:r>
            <a:r>
              <a:rPr lang="it-IT" altLang="it-IT" sz="1400" b="1" dirty="0" smtClean="0"/>
              <a:t>2014 - Legge </a:t>
            </a:r>
            <a:r>
              <a:rPr lang="it-IT" altLang="it-IT" sz="1400" b="1" dirty="0"/>
              <a:t>di stabilità </a:t>
            </a:r>
            <a:r>
              <a:rPr lang="it-IT" altLang="it-IT" sz="1400" b="1" dirty="0" smtClean="0"/>
              <a:t>2015 - Aspetti </a:t>
            </a:r>
            <a:r>
              <a:rPr lang="it-IT" altLang="it-IT" sz="1400" b="1" dirty="0"/>
              <a:t>previdenziali e </a:t>
            </a:r>
            <a:r>
              <a:rPr lang="it-IT" altLang="it-IT" sz="1400" b="1" dirty="0" smtClean="0"/>
              <a:t>assistenziali -</a:t>
            </a:r>
            <a:br>
              <a:rPr lang="it-IT" altLang="it-IT" sz="1400" b="1" dirty="0" smtClean="0"/>
            </a:br>
            <a:r>
              <a:rPr lang="it-IT" altLang="it-IT" sz="1600" b="1" i="1" dirty="0" smtClean="0">
                <a:solidFill>
                  <a:srgbClr val="FF0000"/>
                </a:solidFill>
              </a:rPr>
              <a:t>Comma 125:</a:t>
            </a:r>
            <a:br>
              <a:rPr lang="it-IT" altLang="it-IT" sz="1600" b="1" i="1" dirty="0" smtClean="0">
                <a:solidFill>
                  <a:srgbClr val="FF0000"/>
                </a:solidFill>
              </a:rPr>
            </a:br>
            <a:r>
              <a:rPr lang="it-IT" altLang="it-IT" sz="2000" b="1" dirty="0" smtClean="0">
                <a:solidFill>
                  <a:srgbClr val="FF0000"/>
                </a:solidFill>
              </a:rPr>
              <a:t>Bonus bebè</a:t>
            </a:r>
            <a:endParaRPr lang="it-IT" sz="2000" b="1" dirty="0">
              <a:solidFill>
                <a:srgbClr val="FF0000"/>
              </a:solidFill>
            </a:endParaRPr>
          </a:p>
        </p:txBody>
      </p:sp>
      <p:pic>
        <p:nvPicPr>
          <p:cNvPr id="7" name="Immagine 6" descr="http://www.inas.it/images/header/logo_Inas.jpg"/>
          <p:cNvPicPr/>
          <p:nvPr/>
        </p:nvPicPr>
        <p:blipFill>
          <a:blip r:embed="rId2">
            <a:extLst>
              <a:ext uri="{28A0092B-C50C-407E-A947-70E740481C1C}">
                <a14:useLocalDpi xmlns:a14="http://schemas.microsoft.com/office/drawing/2010/main" val="0"/>
              </a:ext>
            </a:extLst>
          </a:blip>
          <a:srcRect/>
          <a:stretch>
            <a:fillRect/>
          </a:stretch>
        </p:blipFill>
        <p:spPr bwMode="auto">
          <a:xfrm>
            <a:off x="10774009" y="6139849"/>
            <a:ext cx="962025" cy="516255"/>
          </a:xfrm>
          <a:prstGeom prst="rect">
            <a:avLst/>
          </a:prstGeom>
          <a:noFill/>
          <a:ln>
            <a:noFill/>
          </a:ln>
        </p:spPr>
      </p:pic>
    </p:spTree>
    <p:extLst>
      <p:ext uri="{BB962C8B-B14F-4D97-AF65-F5344CB8AC3E}">
        <p14:creationId xmlns:p14="http://schemas.microsoft.com/office/powerpoint/2010/main" val="36693533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None/>
            </a:pPr>
            <a:r>
              <a:rPr lang="it-IT" dirty="0" smtClean="0"/>
              <a:t>A </a:t>
            </a:r>
            <a:r>
              <a:rPr lang="it-IT" dirty="0"/>
              <a:t>decorrere dal 1° gennaio 2015, i trattamenti pensionistici, gli assegni, le pensioni e le indennità di accompagnamento erogate agli invalidi civili, nonché le rendite vitalizie INAIL </a:t>
            </a:r>
            <a:r>
              <a:rPr lang="it-IT" dirty="0" smtClean="0"/>
              <a:t>sono </a:t>
            </a:r>
            <a:r>
              <a:rPr lang="it-IT" dirty="0"/>
              <a:t>poste in pagamento il giorno 10 di ciascun mese o il giorno successivo se festivo o non bancabile</a:t>
            </a:r>
            <a:r>
              <a:rPr lang="it-IT" dirty="0" smtClean="0"/>
              <a:t>.</a:t>
            </a:r>
          </a:p>
          <a:p>
            <a:pPr marL="0" indent="0">
              <a:buNone/>
            </a:pPr>
            <a:r>
              <a:rPr lang="it-IT" b="1" u="sng" dirty="0" smtClean="0"/>
              <a:t>Interpretazione Inps</a:t>
            </a:r>
          </a:p>
          <a:p>
            <a:pPr marL="0" indent="0">
              <a:buNone/>
            </a:pPr>
            <a:r>
              <a:rPr lang="it-IT" dirty="0" smtClean="0"/>
              <a:t>La </a:t>
            </a:r>
            <a:r>
              <a:rPr lang="it-IT" dirty="0"/>
              <a:t>misura </a:t>
            </a:r>
            <a:r>
              <a:rPr lang="it-IT" dirty="0" smtClean="0"/>
              <a:t>interesserà solo </a:t>
            </a:r>
            <a:r>
              <a:rPr lang="it-IT" dirty="0"/>
              <a:t>coloro che hanno una </a:t>
            </a:r>
            <a:r>
              <a:rPr lang="it-IT" b="1" dirty="0"/>
              <a:t>doppia pensione Inps-Inpdap, </a:t>
            </a:r>
            <a:r>
              <a:rPr lang="it-IT" dirty="0"/>
              <a:t>circa </a:t>
            </a:r>
            <a:r>
              <a:rPr lang="it-IT" dirty="0" err="1"/>
              <a:t>800mila</a:t>
            </a:r>
            <a:r>
              <a:rPr lang="it-IT" dirty="0"/>
              <a:t> pensionati ai quali l'istituto oggi eroga prestazioni in giorni diversi (il 1° del mese se la pensione è Inps, il 16 se sono titolari di un assegno Inpdap) facendo lievitare i costi per le commissioni bancarie</a:t>
            </a:r>
            <a:r>
              <a:rPr lang="it-IT" dirty="0" smtClean="0"/>
              <a:t>.</a:t>
            </a:r>
          </a:p>
          <a:p>
            <a:pPr marL="0" indent="0">
              <a:buNone/>
            </a:pPr>
            <a:r>
              <a:rPr lang="it-IT" dirty="0" smtClean="0"/>
              <a:t>Per </a:t>
            </a:r>
            <a:r>
              <a:rPr lang="it-IT" dirty="0"/>
              <a:t>gli altri 15 milioni di </a:t>
            </a:r>
            <a:r>
              <a:rPr lang="it-IT" dirty="0" smtClean="0"/>
              <a:t>pensionati le </a:t>
            </a:r>
            <a:r>
              <a:rPr lang="it-IT" dirty="0"/>
              <a:t>date di pagamento delle prestazioni non muteranno rispetto a quanto accade attualmente. </a:t>
            </a:r>
          </a:p>
          <a:p>
            <a:pPr marL="0" indent="0">
              <a:buNone/>
            </a:pPr>
            <a:endParaRPr lang="it-IT" dirty="0"/>
          </a:p>
        </p:txBody>
      </p:sp>
      <p:sp>
        <p:nvSpPr>
          <p:cNvPr id="4" name="Segnaposto piè di pagina 3"/>
          <p:cNvSpPr>
            <a:spLocks noGrp="1"/>
          </p:cNvSpPr>
          <p:nvPr>
            <p:ph type="ftr" sz="quarter" idx="11"/>
          </p:nvPr>
        </p:nvSpPr>
        <p:spPr/>
        <p:txBody>
          <a:bodyPr/>
          <a:lstStyle/>
          <a:p>
            <a:pPr>
              <a:defRPr/>
            </a:pPr>
            <a:r>
              <a:rPr lang="it-IT" smtClean="0"/>
              <a:t>by S. Martorelli &amp; P.Zani </a:t>
            </a:r>
            <a:endParaRPr lang="it-IT"/>
          </a:p>
        </p:txBody>
      </p:sp>
      <p:sp>
        <p:nvSpPr>
          <p:cNvPr id="5" name="Segnaposto numero diapositiva 4"/>
          <p:cNvSpPr>
            <a:spLocks noGrp="1"/>
          </p:cNvSpPr>
          <p:nvPr>
            <p:ph type="sldNum" sz="quarter" idx="12"/>
          </p:nvPr>
        </p:nvSpPr>
        <p:spPr/>
        <p:txBody>
          <a:bodyPr/>
          <a:lstStyle/>
          <a:p>
            <a:pPr>
              <a:defRPr/>
            </a:pPr>
            <a:fld id="{6488846B-3EB0-449A-B2E5-21BA2D96950E}" type="slidenum">
              <a:rPr lang="it-IT" smtClean="0"/>
              <a:pPr>
                <a:defRPr/>
              </a:pPr>
              <a:t>13</a:t>
            </a:fld>
            <a:endParaRPr lang="it-IT"/>
          </a:p>
        </p:txBody>
      </p:sp>
      <p:sp>
        <p:nvSpPr>
          <p:cNvPr id="6" name="Titolo 1"/>
          <p:cNvSpPr>
            <a:spLocks noGrp="1"/>
          </p:cNvSpPr>
          <p:nvPr>
            <p:ph type="title"/>
          </p:nvPr>
        </p:nvSpPr>
        <p:spPr/>
        <p:txBody>
          <a:bodyPr/>
          <a:lstStyle/>
          <a:p>
            <a:pPr algn="l"/>
            <a:r>
              <a:rPr lang="it-IT" altLang="it-IT" sz="1400" b="1" dirty="0"/>
              <a:t>Legge n° 190 del 23 dicembre </a:t>
            </a:r>
            <a:r>
              <a:rPr lang="it-IT" altLang="it-IT" sz="1400" b="1" dirty="0" smtClean="0"/>
              <a:t>2014 - Legge </a:t>
            </a:r>
            <a:r>
              <a:rPr lang="it-IT" altLang="it-IT" sz="1400" b="1" dirty="0"/>
              <a:t>di stabilità </a:t>
            </a:r>
            <a:r>
              <a:rPr lang="it-IT" altLang="it-IT" sz="1400" b="1" dirty="0" smtClean="0"/>
              <a:t>2015 - Aspetti </a:t>
            </a:r>
            <a:r>
              <a:rPr lang="it-IT" altLang="it-IT" sz="1400" b="1" dirty="0"/>
              <a:t>previdenziali e </a:t>
            </a:r>
            <a:r>
              <a:rPr lang="it-IT" altLang="it-IT" sz="1400" b="1" dirty="0" smtClean="0"/>
              <a:t>assistenziali -</a:t>
            </a:r>
            <a:br>
              <a:rPr lang="it-IT" altLang="it-IT" sz="1400" b="1" dirty="0" smtClean="0"/>
            </a:br>
            <a:r>
              <a:rPr lang="it-IT" altLang="it-IT" sz="1600" b="1" i="1" dirty="0" smtClean="0">
                <a:solidFill>
                  <a:srgbClr val="FF0000"/>
                </a:solidFill>
              </a:rPr>
              <a:t>Comma 302:</a:t>
            </a:r>
            <a:br>
              <a:rPr lang="it-IT" altLang="it-IT" sz="1600" b="1" i="1" dirty="0" smtClean="0">
                <a:solidFill>
                  <a:srgbClr val="FF0000"/>
                </a:solidFill>
              </a:rPr>
            </a:br>
            <a:r>
              <a:rPr lang="it-IT" altLang="it-IT" sz="2000" b="1" dirty="0" smtClean="0">
                <a:solidFill>
                  <a:srgbClr val="FF0000"/>
                </a:solidFill>
              </a:rPr>
              <a:t>Pagamento delle pensioni</a:t>
            </a:r>
            <a:endParaRPr lang="it-IT" sz="2000" b="1" dirty="0">
              <a:solidFill>
                <a:srgbClr val="FF0000"/>
              </a:solidFill>
            </a:endParaRPr>
          </a:p>
        </p:txBody>
      </p:sp>
      <p:pic>
        <p:nvPicPr>
          <p:cNvPr id="7" name="Immagine 6" descr="http://www.inas.it/images/header/logo_Inas.jpg"/>
          <p:cNvPicPr/>
          <p:nvPr/>
        </p:nvPicPr>
        <p:blipFill>
          <a:blip r:embed="rId2">
            <a:extLst>
              <a:ext uri="{28A0092B-C50C-407E-A947-70E740481C1C}">
                <a14:useLocalDpi xmlns:a14="http://schemas.microsoft.com/office/drawing/2010/main" val="0"/>
              </a:ext>
            </a:extLst>
          </a:blip>
          <a:srcRect/>
          <a:stretch>
            <a:fillRect/>
          </a:stretch>
        </p:blipFill>
        <p:spPr bwMode="auto">
          <a:xfrm>
            <a:off x="10706276" y="6094694"/>
            <a:ext cx="962025" cy="516255"/>
          </a:xfrm>
          <a:prstGeom prst="rect">
            <a:avLst/>
          </a:prstGeom>
          <a:noFill/>
          <a:ln>
            <a:noFill/>
          </a:ln>
        </p:spPr>
      </p:pic>
    </p:spTree>
    <p:extLst>
      <p:ext uri="{BB962C8B-B14F-4D97-AF65-F5344CB8AC3E}">
        <p14:creationId xmlns:p14="http://schemas.microsoft.com/office/powerpoint/2010/main" val="1644368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lgn="ctr">
              <a:buNone/>
            </a:pPr>
            <a:r>
              <a:rPr lang="it-IT" b="1" u="sng" dirty="0" smtClean="0"/>
              <a:t>Testo di legge</a:t>
            </a:r>
          </a:p>
          <a:p>
            <a:pPr marL="0" indent="0">
              <a:buNone/>
            </a:pPr>
            <a:r>
              <a:rPr lang="it-IT" i="1" dirty="0" smtClean="0"/>
              <a:t>Comma 302</a:t>
            </a:r>
          </a:p>
          <a:p>
            <a:pPr marL="0" indent="0">
              <a:buNone/>
            </a:pPr>
            <a:r>
              <a:rPr lang="it-IT" i="1" dirty="0" smtClean="0"/>
              <a:t>A </a:t>
            </a:r>
            <a:r>
              <a:rPr lang="it-IT" i="1" dirty="0"/>
              <a:t>decorrere dal 1º gennaio 2015, al fine di razionalizzare </a:t>
            </a:r>
            <a:r>
              <a:rPr lang="it-IT" i="1" dirty="0" smtClean="0"/>
              <a:t>e uniformare </a:t>
            </a:r>
            <a:r>
              <a:rPr lang="it-IT" i="1" dirty="0"/>
              <a:t>le procedure e i tempi di pagamento delle prestazioni previdenziali corrisposte dall'INPS, i </a:t>
            </a:r>
            <a:r>
              <a:rPr lang="it-IT" i="1" dirty="0" smtClean="0"/>
              <a:t>trattamenti pensionistici</a:t>
            </a:r>
            <a:r>
              <a:rPr lang="it-IT" i="1" dirty="0"/>
              <a:t>, gli assegni, le pensioni e le </a:t>
            </a:r>
            <a:r>
              <a:rPr lang="it-IT" i="1" dirty="0" smtClean="0"/>
              <a:t>indennità </a:t>
            </a:r>
            <a:r>
              <a:rPr lang="it-IT" i="1" dirty="0"/>
              <a:t>di accompagnamento erogate agli invalidi civili, </a:t>
            </a:r>
            <a:r>
              <a:rPr lang="it-IT" i="1" dirty="0" smtClean="0"/>
              <a:t>nonché' </a:t>
            </a:r>
            <a:r>
              <a:rPr lang="it-IT" i="1" dirty="0"/>
              <a:t>le </a:t>
            </a:r>
            <a:r>
              <a:rPr lang="it-IT" i="1" dirty="0" smtClean="0"/>
              <a:t>rendite vitalizie </a:t>
            </a:r>
            <a:r>
              <a:rPr lang="it-IT" i="1" dirty="0"/>
              <a:t>dell'INAIL sono posti in pagamento il giorno 10 di ciascun mese o il giorno successivo se festivo o </a:t>
            </a:r>
            <a:r>
              <a:rPr lang="it-IT" i="1" dirty="0" smtClean="0"/>
              <a:t>non bancabile</a:t>
            </a:r>
            <a:r>
              <a:rPr lang="it-IT" i="1" dirty="0"/>
              <a:t>, con un unico pagamento, ove non </a:t>
            </a:r>
            <a:r>
              <a:rPr lang="it-IT" i="1" dirty="0" smtClean="0"/>
              <a:t>esistano cause </a:t>
            </a:r>
            <a:r>
              <a:rPr lang="it-IT" i="1" dirty="0"/>
              <a:t>ostative, nei confronti dei beneficiari di </a:t>
            </a:r>
            <a:r>
              <a:rPr lang="it-IT" i="1" dirty="0" smtClean="0"/>
              <a:t>più </a:t>
            </a:r>
            <a:r>
              <a:rPr lang="it-IT" i="1" dirty="0"/>
              <a:t>trattamenti</a:t>
            </a:r>
            <a:r>
              <a:rPr lang="it-IT" dirty="0"/>
              <a:t>.</a:t>
            </a:r>
            <a:endParaRPr lang="it-IT" b="1" u="sng" dirty="0"/>
          </a:p>
        </p:txBody>
      </p:sp>
      <p:sp>
        <p:nvSpPr>
          <p:cNvPr id="4" name="Segnaposto piè di pagina 3"/>
          <p:cNvSpPr>
            <a:spLocks noGrp="1"/>
          </p:cNvSpPr>
          <p:nvPr>
            <p:ph type="ftr" sz="quarter" idx="11"/>
          </p:nvPr>
        </p:nvSpPr>
        <p:spPr/>
        <p:txBody>
          <a:bodyPr/>
          <a:lstStyle/>
          <a:p>
            <a:pPr>
              <a:defRPr/>
            </a:pPr>
            <a:r>
              <a:rPr lang="it-IT" smtClean="0"/>
              <a:t>by S. Martorelli &amp; P.Zani </a:t>
            </a:r>
            <a:endParaRPr lang="it-IT"/>
          </a:p>
        </p:txBody>
      </p:sp>
      <p:sp>
        <p:nvSpPr>
          <p:cNvPr id="5" name="Segnaposto numero diapositiva 4"/>
          <p:cNvSpPr>
            <a:spLocks noGrp="1"/>
          </p:cNvSpPr>
          <p:nvPr>
            <p:ph type="sldNum" sz="quarter" idx="12"/>
          </p:nvPr>
        </p:nvSpPr>
        <p:spPr/>
        <p:txBody>
          <a:bodyPr/>
          <a:lstStyle/>
          <a:p>
            <a:pPr>
              <a:defRPr/>
            </a:pPr>
            <a:fld id="{6488846B-3EB0-449A-B2E5-21BA2D96950E}" type="slidenum">
              <a:rPr lang="it-IT" smtClean="0"/>
              <a:pPr>
                <a:defRPr/>
              </a:pPr>
              <a:t>14</a:t>
            </a:fld>
            <a:endParaRPr lang="it-IT"/>
          </a:p>
        </p:txBody>
      </p:sp>
      <p:sp>
        <p:nvSpPr>
          <p:cNvPr id="6" name="Titolo 1"/>
          <p:cNvSpPr>
            <a:spLocks noGrp="1"/>
          </p:cNvSpPr>
          <p:nvPr>
            <p:ph type="title"/>
          </p:nvPr>
        </p:nvSpPr>
        <p:spPr/>
        <p:txBody>
          <a:bodyPr/>
          <a:lstStyle/>
          <a:p>
            <a:pPr algn="l"/>
            <a:r>
              <a:rPr lang="it-IT" altLang="it-IT" sz="1400" b="1" dirty="0"/>
              <a:t>Legge n° 190 del 23 dicembre </a:t>
            </a:r>
            <a:r>
              <a:rPr lang="it-IT" altLang="it-IT" sz="1400" b="1" dirty="0" smtClean="0"/>
              <a:t>2014 - Legge </a:t>
            </a:r>
            <a:r>
              <a:rPr lang="it-IT" altLang="it-IT" sz="1400" b="1" dirty="0"/>
              <a:t>di stabilità </a:t>
            </a:r>
            <a:r>
              <a:rPr lang="it-IT" altLang="it-IT" sz="1400" b="1" dirty="0" smtClean="0"/>
              <a:t>2015 - Aspetti </a:t>
            </a:r>
            <a:r>
              <a:rPr lang="it-IT" altLang="it-IT" sz="1400" b="1" dirty="0"/>
              <a:t>previdenziali e </a:t>
            </a:r>
            <a:r>
              <a:rPr lang="it-IT" altLang="it-IT" sz="1400" b="1" dirty="0" smtClean="0"/>
              <a:t>assistenziali -</a:t>
            </a:r>
            <a:br>
              <a:rPr lang="it-IT" altLang="it-IT" sz="1400" b="1" dirty="0" smtClean="0"/>
            </a:br>
            <a:r>
              <a:rPr lang="it-IT" altLang="it-IT" sz="1600" b="1" i="1" dirty="0" smtClean="0">
                <a:solidFill>
                  <a:srgbClr val="FF0000"/>
                </a:solidFill>
              </a:rPr>
              <a:t>Comma 302:</a:t>
            </a:r>
            <a:br>
              <a:rPr lang="it-IT" altLang="it-IT" sz="1600" b="1" i="1" dirty="0" smtClean="0">
                <a:solidFill>
                  <a:srgbClr val="FF0000"/>
                </a:solidFill>
              </a:rPr>
            </a:br>
            <a:r>
              <a:rPr lang="it-IT" altLang="it-IT" sz="2000" b="1" dirty="0" smtClean="0">
                <a:solidFill>
                  <a:srgbClr val="FF0000"/>
                </a:solidFill>
              </a:rPr>
              <a:t>Pagamento delle pensioni</a:t>
            </a:r>
            <a:endParaRPr lang="it-IT" sz="2000" b="1" dirty="0">
              <a:solidFill>
                <a:srgbClr val="FF0000"/>
              </a:solidFill>
            </a:endParaRPr>
          </a:p>
        </p:txBody>
      </p:sp>
      <p:pic>
        <p:nvPicPr>
          <p:cNvPr id="7" name="Immagine 6" descr="http://www.inas.it/images/header/logo_Inas.jpg"/>
          <p:cNvPicPr/>
          <p:nvPr/>
        </p:nvPicPr>
        <p:blipFill>
          <a:blip r:embed="rId2">
            <a:extLst>
              <a:ext uri="{28A0092B-C50C-407E-A947-70E740481C1C}">
                <a14:useLocalDpi xmlns:a14="http://schemas.microsoft.com/office/drawing/2010/main" val="0"/>
              </a:ext>
            </a:extLst>
          </a:blip>
          <a:srcRect/>
          <a:stretch>
            <a:fillRect/>
          </a:stretch>
        </p:blipFill>
        <p:spPr bwMode="auto">
          <a:xfrm>
            <a:off x="10615965" y="6105983"/>
            <a:ext cx="962025" cy="516255"/>
          </a:xfrm>
          <a:prstGeom prst="rect">
            <a:avLst/>
          </a:prstGeom>
          <a:noFill/>
          <a:ln>
            <a:noFill/>
          </a:ln>
        </p:spPr>
      </p:pic>
    </p:spTree>
    <p:extLst>
      <p:ext uri="{BB962C8B-B14F-4D97-AF65-F5344CB8AC3E}">
        <p14:creationId xmlns:p14="http://schemas.microsoft.com/office/powerpoint/2010/main" val="42677208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sz="2400" dirty="0" smtClean="0"/>
              <a:t>Per evitare </a:t>
            </a:r>
            <a:r>
              <a:rPr lang="it-IT" sz="2400" dirty="0"/>
              <a:t>che il pagamento delle pensioni continui ad essere effettuato anche dopo il decesso del titolare della </a:t>
            </a:r>
            <a:r>
              <a:rPr lang="it-IT" sz="2400" dirty="0" smtClean="0"/>
              <a:t>pensione il </a:t>
            </a:r>
            <a:r>
              <a:rPr lang="it-IT" sz="2400" dirty="0"/>
              <a:t>medico che accerta il decesso </a:t>
            </a:r>
            <a:r>
              <a:rPr lang="it-IT" sz="2400" dirty="0" smtClean="0"/>
              <a:t>ha l’obbligo di trasmettere all’INPS</a:t>
            </a:r>
            <a:r>
              <a:rPr lang="it-IT" sz="2400" dirty="0"/>
              <a:t>, entro 48 ore dall'evento, il certificato di accertamento del decesso per via telematica </a:t>
            </a:r>
            <a:r>
              <a:rPr lang="it-IT" sz="2400" i="1" dirty="0"/>
              <a:t>on-line, </a:t>
            </a:r>
            <a:r>
              <a:rPr lang="it-IT" sz="2400" dirty="0"/>
              <a:t>così come avviene ormai da tempo per l’inoltro dei certificati medici</a:t>
            </a:r>
            <a:r>
              <a:rPr lang="it-IT" sz="2400" dirty="0" smtClean="0"/>
              <a:t>.</a:t>
            </a:r>
          </a:p>
          <a:p>
            <a:r>
              <a:rPr lang="it-IT" sz="2400" dirty="0" smtClean="0"/>
              <a:t>In caso di violazione verrà applicata una sanzione pecuniaria da 100 € a 300 €</a:t>
            </a:r>
          </a:p>
          <a:p>
            <a:pPr marL="0" indent="0">
              <a:buNone/>
            </a:pPr>
            <a:endParaRPr lang="it-IT" sz="2400" dirty="0"/>
          </a:p>
          <a:p>
            <a:pPr marL="0" indent="0">
              <a:buNone/>
            </a:pPr>
            <a:endParaRPr lang="it-IT" dirty="0"/>
          </a:p>
        </p:txBody>
      </p:sp>
      <p:sp>
        <p:nvSpPr>
          <p:cNvPr id="4" name="Segnaposto piè di pagina 3"/>
          <p:cNvSpPr>
            <a:spLocks noGrp="1"/>
          </p:cNvSpPr>
          <p:nvPr>
            <p:ph type="ftr" sz="quarter" idx="11"/>
          </p:nvPr>
        </p:nvSpPr>
        <p:spPr/>
        <p:txBody>
          <a:bodyPr/>
          <a:lstStyle/>
          <a:p>
            <a:pPr>
              <a:defRPr/>
            </a:pPr>
            <a:r>
              <a:rPr lang="it-IT" smtClean="0"/>
              <a:t>by S. Martorelli &amp; P.Zani </a:t>
            </a:r>
            <a:endParaRPr lang="it-IT"/>
          </a:p>
        </p:txBody>
      </p:sp>
      <p:sp>
        <p:nvSpPr>
          <p:cNvPr id="5" name="Segnaposto numero diapositiva 4"/>
          <p:cNvSpPr>
            <a:spLocks noGrp="1"/>
          </p:cNvSpPr>
          <p:nvPr>
            <p:ph type="sldNum" sz="quarter" idx="12"/>
          </p:nvPr>
        </p:nvSpPr>
        <p:spPr/>
        <p:txBody>
          <a:bodyPr/>
          <a:lstStyle/>
          <a:p>
            <a:pPr>
              <a:defRPr/>
            </a:pPr>
            <a:fld id="{6488846B-3EB0-449A-B2E5-21BA2D96950E}" type="slidenum">
              <a:rPr lang="it-IT" smtClean="0"/>
              <a:pPr>
                <a:defRPr/>
              </a:pPr>
              <a:t>15</a:t>
            </a:fld>
            <a:endParaRPr lang="it-IT"/>
          </a:p>
        </p:txBody>
      </p:sp>
      <p:sp>
        <p:nvSpPr>
          <p:cNvPr id="6" name="Titolo 1"/>
          <p:cNvSpPr>
            <a:spLocks noGrp="1"/>
          </p:cNvSpPr>
          <p:nvPr>
            <p:ph type="title"/>
          </p:nvPr>
        </p:nvSpPr>
        <p:spPr/>
        <p:txBody>
          <a:bodyPr/>
          <a:lstStyle/>
          <a:p>
            <a:pPr algn="l"/>
            <a:r>
              <a:rPr lang="it-IT" altLang="it-IT" sz="1400" b="1" dirty="0"/>
              <a:t>Legge n° 190 del 23 dicembre </a:t>
            </a:r>
            <a:r>
              <a:rPr lang="it-IT" altLang="it-IT" sz="1400" b="1" dirty="0" smtClean="0"/>
              <a:t>2014 - Legge </a:t>
            </a:r>
            <a:r>
              <a:rPr lang="it-IT" altLang="it-IT" sz="1400" b="1" dirty="0"/>
              <a:t>di stabilità </a:t>
            </a:r>
            <a:r>
              <a:rPr lang="it-IT" altLang="it-IT" sz="1400" b="1" dirty="0" smtClean="0"/>
              <a:t>2015 - Aspetti </a:t>
            </a:r>
            <a:r>
              <a:rPr lang="it-IT" altLang="it-IT" sz="1400" b="1" dirty="0"/>
              <a:t>previdenziali e </a:t>
            </a:r>
            <a:r>
              <a:rPr lang="it-IT" altLang="it-IT" sz="1400" b="1" dirty="0" smtClean="0"/>
              <a:t>assistenziali -</a:t>
            </a:r>
            <a:br>
              <a:rPr lang="it-IT" altLang="it-IT" sz="1400" b="1" dirty="0" smtClean="0"/>
            </a:br>
            <a:r>
              <a:rPr lang="it-IT" altLang="it-IT" sz="1600" b="1" i="1" dirty="0" smtClean="0">
                <a:solidFill>
                  <a:srgbClr val="FF0000"/>
                </a:solidFill>
              </a:rPr>
              <a:t>Comma 303:</a:t>
            </a:r>
            <a:br>
              <a:rPr lang="it-IT" altLang="it-IT" sz="1600" b="1" i="1" dirty="0" smtClean="0">
                <a:solidFill>
                  <a:srgbClr val="FF0000"/>
                </a:solidFill>
              </a:rPr>
            </a:br>
            <a:r>
              <a:rPr lang="it-IT" altLang="it-IT" sz="2000" b="1" dirty="0" smtClean="0">
                <a:solidFill>
                  <a:srgbClr val="FF0000"/>
                </a:solidFill>
              </a:rPr>
              <a:t>Segnalazione all’INPS dei decessi</a:t>
            </a:r>
            <a:endParaRPr lang="it-IT" sz="2000" b="1" dirty="0">
              <a:solidFill>
                <a:srgbClr val="FF0000"/>
              </a:solidFill>
            </a:endParaRPr>
          </a:p>
        </p:txBody>
      </p:sp>
      <p:pic>
        <p:nvPicPr>
          <p:cNvPr id="7" name="Immagine 6" descr="http://www.inas.it/images/header/logo_Inas.jpg"/>
          <p:cNvPicPr/>
          <p:nvPr/>
        </p:nvPicPr>
        <p:blipFill>
          <a:blip r:embed="rId2">
            <a:extLst>
              <a:ext uri="{28A0092B-C50C-407E-A947-70E740481C1C}">
                <a14:useLocalDpi xmlns:a14="http://schemas.microsoft.com/office/drawing/2010/main" val="0"/>
              </a:ext>
            </a:extLst>
          </a:blip>
          <a:srcRect/>
          <a:stretch>
            <a:fillRect/>
          </a:stretch>
        </p:blipFill>
        <p:spPr bwMode="auto">
          <a:xfrm>
            <a:off x="10830453" y="6162428"/>
            <a:ext cx="962025" cy="516255"/>
          </a:xfrm>
          <a:prstGeom prst="rect">
            <a:avLst/>
          </a:prstGeom>
          <a:noFill/>
          <a:ln>
            <a:noFill/>
          </a:ln>
        </p:spPr>
      </p:pic>
    </p:spTree>
    <p:extLst>
      <p:ext uri="{BB962C8B-B14F-4D97-AF65-F5344CB8AC3E}">
        <p14:creationId xmlns:p14="http://schemas.microsoft.com/office/powerpoint/2010/main" val="31802349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1975556"/>
            <a:ext cx="8915400" cy="4041422"/>
          </a:xfrm>
        </p:spPr>
        <p:txBody>
          <a:bodyPr/>
          <a:lstStyle/>
          <a:p>
            <a:pPr marL="0" indent="0" algn="ctr">
              <a:buNone/>
            </a:pPr>
            <a:r>
              <a:rPr lang="it-IT" b="1" u="sng" dirty="0" smtClean="0"/>
              <a:t>Testo di legge</a:t>
            </a:r>
          </a:p>
          <a:p>
            <a:pPr marL="0" indent="0">
              <a:buNone/>
            </a:pPr>
            <a:r>
              <a:rPr lang="it-IT" sz="1600" i="1" dirty="0" smtClean="0"/>
              <a:t>Comma 303</a:t>
            </a:r>
            <a:br>
              <a:rPr lang="it-IT" sz="1600" i="1" dirty="0" smtClean="0"/>
            </a:br>
            <a:r>
              <a:rPr lang="it-IT" sz="1600" i="1" dirty="0" smtClean="0"/>
              <a:t>A </a:t>
            </a:r>
            <a:r>
              <a:rPr lang="it-IT" sz="1600" i="1" dirty="0"/>
              <a:t>decorrere dal </a:t>
            </a:r>
            <a:r>
              <a:rPr lang="it-IT" sz="1600" i="1" dirty="0" err="1"/>
              <a:t>1o</a:t>
            </a:r>
            <a:r>
              <a:rPr lang="it-IT" sz="1600" i="1" dirty="0"/>
              <a:t> gennaio 2015 il medico necroscopo trasmette all’Istituto nazionale della previdenza sociale, entro 48 ore dall’evento, il certificato di accertamento del decesso per via telematica on line secondo le specifiche tecniche e le modalità procedurali già utilizzate ai fini delle comunicazioni di cui ai commi precedenti. In caso di violazione dell’obbligo di cui al primo periodo si applicano le sanzioni di cui all’articolo 46 del decreto legge 30 settembre 2003, n. 269, convertito, con modificazioni, dalla legge 24 novembre 2003, n. 326 ». </a:t>
            </a:r>
            <a:endParaRPr lang="it-IT" sz="1600" dirty="0"/>
          </a:p>
          <a:p>
            <a:r>
              <a:rPr lang="it-IT" sz="1200" i="1" dirty="0"/>
              <a:t>Art. 46 Sanzioni per rendere effettivo l'obbligo per i comuni di comunicare all'INPS gli elenchi dei </a:t>
            </a:r>
            <a:r>
              <a:rPr lang="it-IT" sz="1200" i="1" dirty="0" smtClean="0"/>
              <a:t>defunti.</a:t>
            </a:r>
          </a:p>
          <a:p>
            <a:pPr marL="0" indent="0">
              <a:buNone/>
            </a:pPr>
            <a:r>
              <a:rPr lang="it-IT" sz="1400" i="1" dirty="0"/>
              <a:t> </a:t>
            </a:r>
            <a:r>
              <a:rPr lang="it-IT" sz="1400" i="1" dirty="0" smtClean="0"/>
              <a:t>     Al </a:t>
            </a:r>
            <a:r>
              <a:rPr lang="it-IT" sz="1400" i="1" dirty="0"/>
              <a:t>responsabile dell'Ufficio Anagrafe del Comune, nel caso di violazione dell'obbligo di </a:t>
            </a:r>
            <a:r>
              <a:rPr lang="it-IT" sz="1400" i="1" dirty="0" smtClean="0"/>
              <a:t> </a:t>
            </a:r>
            <a:br>
              <a:rPr lang="it-IT" sz="1400" i="1" dirty="0" smtClean="0"/>
            </a:br>
            <a:r>
              <a:rPr lang="it-IT" sz="1400" i="1" dirty="0" smtClean="0"/>
              <a:t>      comunicazione </a:t>
            </a:r>
            <a:r>
              <a:rPr lang="it-IT" sz="1400" i="1" dirty="0"/>
              <a:t>dei decessi previsto dall'articolo 34 della legge 21 luglio 1965, n. 903, e </a:t>
            </a:r>
            <a:r>
              <a:rPr lang="it-IT" sz="1400" i="1" dirty="0" smtClean="0"/>
              <a:t/>
            </a:r>
            <a:br>
              <a:rPr lang="it-IT" sz="1400" i="1" dirty="0" smtClean="0"/>
            </a:br>
            <a:r>
              <a:rPr lang="it-IT" sz="1400" i="1" dirty="0" smtClean="0"/>
              <a:t>     dall'articolo </a:t>
            </a:r>
            <a:r>
              <a:rPr lang="it-IT" sz="1400" i="1" dirty="0"/>
              <a:t>31, comma 19, della legge 27 dicembre 2002, n. 289, si applica la sanzione pecuniaria </a:t>
            </a:r>
            <a:r>
              <a:rPr lang="it-IT" sz="1400" i="1" dirty="0" smtClean="0"/>
              <a:t/>
            </a:r>
            <a:br>
              <a:rPr lang="it-IT" sz="1400" i="1" dirty="0" smtClean="0"/>
            </a:br>
            <a:r>
              <a:rPr lang="it-IT" sz="1400" i="1" dirty="0" smtClean="0"/>
              <a:t>     da </a:t>
            </a:r>
            <a:r>
              <a:rPr lang="it-IT" sz="1400" i="1" dirty="0"/>
              <a:t>100 euro a 300 euro.</a:t>
            </a:r>
            <a:endParaRPr lang="it-IT" sz="1400" b="1" i="1" u="sng" dirty="0"/>
          </a:p>
        </p:txBody>
      </p:sp>
      <p:sp>
        <p:nvSpPr>
          <p:cNvPr id="4" name="Segnaposto piè di pagina 3"/>
          <p:cNvSpPr>
            <a:spLocks noGrp="1"/>
          </p:cNvSpPr>
          <p:nvPr>
            <p:ph type="ftr" sz="quarter" idx="11"/>
          </p:nvPr>
        </p:nvSpPr>
        <p:spPr/>
        <p:txBody>
          <a:bodyPr/>
          <a:lstStyle/>
          <a:p>
            <a:pPr>
              <a:defRPr/>
            </a:pPr>
            <a:r>
              <a:rPr lang="it-IT" dirty="0" smtClean="0"/>
              <a:t>by S. Martorelli &amp; </a:t>
            </a:r>
            <a:r>
              <a:rPr lang="it-IT" dirty="0" err="1" smtClean="0"/>
              <a:t>P.Zani</a:t>
            </a:r>
            <a:r>
              <a:rPr lang="it-IT" dirty="0" smtClean="0"/>
              <a:t> </a:t>
            </a:r>
            <a:endParaRPr lang="it-IT" dirty="0"/>
          </a:p>
        </p:txBody>
      </p:sp>
      <p:sp>
        <p:nvSpPr>
          <p:cNvPr id="5" name="Segnaposto numero diapositiva 4"/>
          <p:cNvSpPr>
            <a:spLocks noGrp="1"/>
          </p:cNvSpPr>
          <p:nvPr>
            <p:ph type="sldNum" sz="quarter" idx="12"/>
          </p:nvPr>
        </p:nvSpPr>
        <p:spPr/>
        <p:txBody>
          <a:bodyPr/>
          <a:lstStyle/>
          <a:p>
            <a:pPr>
              <a:defRPr/>
            </a:pPr>
            <a:fld id="{6488846B-3EB0-449A-B2E5-21BA2D96950E}" type="slidenum">
              <a:rPr lang="it-IT" smtClean="0"/>
              <a:pPr>
                <a:defRPr/>
              </a:pPr>
              <a:t>16</a:t>
            </a:fld>
            <a:endParaRPr lang="it-IT"/>
          </a:p>
        </p:txBody>
      </p:sp>
      <p:sp>
        <p:nvSpPr>
          <p:cNvPr id="6" name="Titolo 1"/>
          <p:cNvSpPr>
            <a:spLocks noGrp="1"/>
          </p:cNvSpPr>
          <p:nvPr>
            <p:ph type="title"/>
          </p:nvPr>
        </p:nvSpPr>
        <p:spPr/>
        <p:txBody>
          <a:bodyPr/>
          <a:lstStyle/>
          <a:p>
            <a:pPr algn="l"/>
            <a:r>
              <a:rPr lang="it-IT" altLang="it-IT" sz="1400" b="1" dirty="0"/>
              <a:t>Legge n° 190 del 23 dicembre </a:t>
            </a:r>
            <a:r>
              <a:rPr lang="it-IT" altLang="it-IT" sz="1400" b="1" dirty="0" smtClean="0"/>
              <a:t>2014 - Legge </a:t>
            </a:r>
            <a:r>
              <a:rPr lang="it-IT" altLang="it-IT" sz="1400" b="1" dirty="0"/>
              <a:t>di stabilità </a:t>
            </a:r>
            <a:r>
              <a:rPr lang="it-IT" altLang="it-IT" sz="1400" b="1" dirty="0" smtClean="0"/>
              <a:t>2015 - Aspetti </a:t>
            </a:r>
            <a:r>
              <a:rPr lang="it-IT" altLang="it-IT" sz="1400" b="1" dirty="0"/>
              <a:t>previdenziali e </a:t>
            </a:r>
            <a:r>
              <a:rPr lang="it-IT" altLang="it-IT" sz="1400" b="1" dirty="0" smtClean="0"/>
              <a:t>assistenziali -</a:t>
            </a:r>
            <a:br>
              <a:rPr lang="it-IT" altLang="it-IT" sz="1400" b="1" dirty="0" smtClean="0"/>
            </a:br>
            <a:r>
              <a:rPr lang="it-IT" altLang="it-IT" sz="1600" b="1" i="1" dirty="0" smtClean="0">
                <a:solidFill>
                  <a:srgbClr val="FF0000"/>
                </a:solidFill>
              </a:rPr>
              <a:t>Comma 303:</a:t>
            </a:r>
            <a:br>
              <a:rPr lang="it-IT" altLang="it-IT" sz="1600" b="1" i="1" dirty="0" smtClean="0">
                <a:solidFill>
                  <a:srgbClr val="FF0000"/>
                </a:solidFill>
              </a:rPr>
            </a:br>
            <a:r>
              <a:rPr lang="it-IT" altLang="it-IT" sz="2000" b="1" dirty="0" smtClean="0">
                <a:solidFill>
                  <a:srgbClr val="FF0000"/>
                </a:solidFill>
              </a:rPr>
              <a:t>Segnalazione all’INPS dei decessi</a:t>
            </a:r>
            <a:endParaRPr lang="it-IT" sz="2000" b="1" dirty="0">
              <a:solidFill>
                <a:srgbClr val="FF0000"/>
              </a:solidFill>
            </a:endParaRPr>
          </a:p>
        </p:txBody>
      </p:sp>
      <p:pic>
        <p:nvPicPr>
          <p:cNvPr id="7" name="Immagine 6" descr="http://www.inas.it/images/header/logo_Inas.jpg"/>
          <p:cNvPicPr/>
          <p:nvPr/>
        </p:nvPicPr>
        <p:blipFill>
          <a:blip r:embed="rId2">
            <a:extLst>
              <a:ext uri="{28A0092B-C50C-407E-A947-70E740481C1C}">
                <a14:useLocalDpi xmlns:a14="http://schemas.microsoft.com/office/drawing/2010/main" val="0"/>
              </a:ext>
            </a:extLst>
          </a:blip>
          <a:srcRect/>
          <a:stretch>
            <a:fillRect/>
          </a:stretch>
        </p:blipFill>
        <p:spPr bwMode="auto">
          <a:xfrm>
            <a:off x="10751431" y="6151139"/>
            <a:ext cx="962025" cy="516255"/>
          </a:xfrm>
          <a:prstGeom prst="rect">
            <a:avLst/>
          </a:prstGeom>
          <a:noFill/>
          <a:ln>
            <a:noFill/>
          </a:ln>
        </p:spPr>
      </p:pic>
    </p:spTree>
    <p:extLst>
      <p:ext uri="{BB962C8B-B14F-4D97-AF65-F5344CB8AC3E}">
        <p14:creationId xmlns:p14="http://schemas.microsoft.com/office/powerpoint/2010/main" val="34879393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smtClean="0"/>
              <a:t>Le </a:t>
            </a:r>
            <a:r>
              <a:rPr lang="it-IT" dirty="0"/>
              <a:t>prestazioni in denaro versate dall’INPS per il periodo successivo alla morte dell'avente diritto su un conto corrente presso un Istituto bancario o postale </a:t>
            </a:r>
            <a:r>
              <a:rPr lang="it-IT" dirty="0" smtClean="0"/>
              <a:t>sono  </a:t>
            </a:r>
            <a:r>
              <a:rPr lang="it-IT" dirty="0"/>
              <a:t>corrisposte con riserva</a:t>
            </a:r>
            <a:r>
              <a:rPr lang="it-IT" dirty="0" smtClean="0"/>
              <a:t>.</a:t>
            </a:r>
          </a:p>
          <a:p>
            <a:endParaRPr lang="it-IT" dirty="0" smtClean="0"/>
          </a:p>
          <a:p>
            <a:r>
              <a:rPr lang="it-IT" dirty="0" smtClean="0"/>
              <a:t>L'istituto </a:t>
            </a:r>
            <a:r>
              <a:rPr lang="it-IT" dirty="0"/>
              <a:t>bancario e Poste Italiane spa sono tenuti alla loro restituzione qualora esse siano state corrisposte senza che il beneficiario ne avesse diritto</a:t>
            </a:r>
            <a:r>
              <a:rPr lang="it-IT" dirty="0" smtClean="0"/>
              <a:t>.</a:t>
            </a:r>
            <a:br>
              <a:rPr lang="it-IT" dirty="0" smtClean="0"/>
            </a:br>
            <a:endParaRPr lang="it-IT" dirty="0" smtClean="0"/>
          </a:p>
          <a:p>
            <a:r>
              <a:rPr lang="it-IT" dirty="0" smtClean="0"/>
              <a:t>L'obbligo </a:t>
            </a:r>
            <a:r>
              <a:rPr lang="it-IT" dirty="0"/>
              <a:t>di restituzione sussiste nei limiti della disponibilità esistente sul conto corrente</a:t>
            </a:r>
          </a:p>
        </p:txBody>
      </p:sp>
      <p:sp>
        <p:nvSpPr>
          <p:cNvPr id="4" name="Segnaposto piè di pagina 3"/>
          <p:cNvSpPr>
            <a:spLocks noGrp="1"/>
          </p:cNvSpPr>
          <p:nvPr>
            <p:ph type="ftr" sz="quarter" idx="11"/>
          </p:nvPr>
        </p:nvSpPr>
        <p:spPr/>
        <p:txBody>
          <a:bodyPr/>
          <a:lstStyle/>
          <a:p>
            <a:pPr>
              <a:defRPr/>
            </a:pPr>
            <a:r>
              <a:rPr lang="it-IT" smtClean="0"/>
              <a:t>by S. Martorelli &amp; P.Zani </a:t>
            </a:r>
            <a:endParaRPr lang="it-IT"/>
          </a:p>
        </p:txBody>
      </p:sp>
      <p:sp>
        <p:nvSpPr>
          <p:cNvPr id="5" name="Segnaposto numero diapositiva 4"/>
          <p:cNvSpPr>
            <a:spLocks noGrp="1"/>
          </p:cNvSpPr>
          <p:nvPr>
            <p:ph type="sldNum" sz="quarter" idx="12"/>
          </p:nvPr>
        </p:nvSpPr>
        <p:spPr/>
        <p:txBody>
          <a:bodyPr/>
          <a:lstStyle/>
          <a:p>
            <a:pPr>
              <a:defRPr/>
            </a:pPr>
            <a:fld id="{6488846B-3EB0-449A-B2E5-21BA2D96950E}" type="slidenum">
              <a:rPr lang="it-IT" smtClean="0"/>
              <a:pPr>
                <a:defRPr/>
              </a:pPr>
              <a:t>17</a:t>
            </a:fld>
            <a:endParaRPr lang="it-IT"/>
          </a:p>
        </p:txBody>
      </p:sp>
      <p:sp>
        <p:nvSpPr>
          <p:cNvPr id="6" name="Titolo 1"/>
          <p:cNvSpPr>
            <a:spLocks noGrp="1"/>
          </p:cNvSpPr>
          <p:nvPr>
            <p:ph type="title"/>
          </p:nvPr>
        </p:nvSpPr>
        <p:spPr/>
        <p:txBody>
          <a:bodyPr/>
          <a:lstStyle/>
          <a:p>
            <a:pPr algn="l"/>
            <a:r>
              <a:rPr lang="it-IT" altLang="it-IT" sz="1400" b="1" dirty="0"/>
              <a:t>Legge n° 190 del 23 dicembre </a:t>
            </a:r>
            <a:r>
              <a:rPr lang="it-IT" altLang="it-IT" sz="1400" b="1" dirty="0" smtClean="0"/>
              <a:t>2014 - Legge </a:t>
            </a:r>
            <a:r>
              <a:rPr lang="it-IT" altLang="it-IT" sz="1400" b="1" dirty="0"/>
              <a:t>di stabilità </a:t>
            </a:r>
            <a:r>
              <a:rPr lang="it-IT" altLang="it-IT" sz="1400" b="1" dirty="0" smtClean="0"/>
              <a:t>2015 - Aspetti </a:t>
            </a:r>
            <a:r>
              <a:rPr lang="it-IT" altLang="it-IT" sz="1400" b="1" dirty="0"/>
              <a:t>previdenziali e </a:t>
            </a:r>
            <a:r>
              <a:rPr lang="it-IT" altLang="it-IT" sz="1400" b="1" dirty="0" smtClean="0"/>
              <a:t>assistenziali -</a:t>
            </a:r>
            <a:br>
              <a:rPr lang="it-IT" altLang="it-IT" sz="1400" b="1" dirty="0" smtClean="0"/>
            </a:br>
            <a:r>
              <a:rPr lang="it-IT" altLang="it-IT" sz="1600" b="1" i="1" dirty="0" smtClean="0">
                <a:solidFill>
                  <a:srgbClr val="FF0000"/>
                </a:solidFill>
              </a:rPr>
              <a:t>Comma 304:</a:t>
            </a:r>
            <a:br>
              <a:rPr lang="it-IT" altLang="it-IT" sz="1600" b="1" i="1" dirty="0" smtClean="0">
                <a:solidFill>
                  <a:srgbClr val="FF0000"/>
                </a:solidFill>
              </a:rPr>
            </a:br>
            <a:r>
              <a:rPr lang="it-IT" altLang="it-IT" sz="2000" b="1" dirty="0" smtClean="0">
                <a:solidFill>
                  <a:srgbClr val="FF0000"/>
                </a:solidFill>
              </a:rPr>
              <a:t>Rate di pensione percepite dopo il decesso del pensionato</a:t>
            </a:r>
            <a:endParaRPr lang="it-IT" sz="2000" b="1" dirty="0">
              <a:solidFill>
                <a:srgbClr val="FF0000"/>
              </a:solidFill>
            </a:endParaRPr>
          </a:p>
        </p:txBody>
      </p:sp>
      <p:pic>
        <p:nvPicPr>
          <p:cNvPr id="7" name="Immagine 6" descr="http://www.inas.it/images/header/logo_Inas.jpg"/>
          <p:cNvPicPr/>
          <p:nvPr/>
        </p:nvPicPr>
        <p:blipFill>
          <a:blip r:embed="rId2">
            <a:extLst>
              <a:ext uri="{28A0092B-C50C-407E-A947-70E740481C1C}">
                <a14:useLocalDpi xmlns:a14="http://schemas.microsoft.com/office/drawing/2010/main" val="0"/>
              </a:ext>
            </a:extLst>
          </a:blip>
          <a:srcRect/>
          <a:stretch>
            <a:fillRect/>
          </a:stretch>
        </p:blipFill>
        <p:spPr bwMode="auto">
          <a:xfrm>
            <a:off x="10514365" y="6094694"/>
            <a:ext cx="962025" cy="516255"/>
          </a:xfrm>
          <a:prstGeom prst="rect">
            <a:avLst/>
          </a:prstGeom>
          <a:noFill/>
          <a:ln>
            <a:noFill/>
          </a:ln>
        </p:spPr>
      </p:pic>
    </p:spTree>
    <p:extLst>
      <p:ext uri="{BB962C8B-B14F-4D97-AF65-F5344CB8AC3E}">
        <p14:creationId xmlns:p14="http://schemas.microsoft.com/office/powerpoint/2010/main" val="2441166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lgn="ctr">
              <a:buNone/>
            </a:pPr>
            <a:r>
              <a:rPr lang="it-IT" b="1" u="sng" dirty="0" smtClean="0"/>
              <a:t>Testo di legge</a:t>
            </a:r>
          </a:p>
          <a:p>
            <a:pPr marL="0" indent="0">
              <a:buNone/>
            </a:pPr>
            <a:r>
              <a:rPr lang="it-IT" sz="1400" i="1" dirty="0" smtClean="0"/>
              <a:t>Comma 304</a:t>
            </a:r>
          </a:p>
          <a:p>
            <a:pPr marL="0" indent="0">
              <a:buNone/>
            </a:pPr>
            <a:r>
              <a:rPr lang="it-IT" sz="1400" i="1" dirty="0" smtClean="0"/>
              <a:t>Le </a:t>
            </a:r>
            <a:r>
              <a:rPr lang="it-IT" sz="1400" i="1" dirty="0"/>
              <a:t>prestazioni in denaro versate dall’INPS per il periodo successivo alla morte dell’avente diritto su un conto corrente presso un istituto bancario o postale sono corrisposte con riserva. L’istituto bancario e la società Poste italiane Spa sono tenuti alla loro restituzione all’INPS qualora esse siano state corrisposte senza che il beneficiario ne avesse diritto. L’obbligo di restituzione sussiste nei limiti della disponibilità esistente sul conto corrente. L’istituto bancario o la società Poste italiane Spa non possono utilizzare detti importi per l’estinzione dei propri crediti. Nei casi di cui ai periodi precedenti i soggetti che hanno ricevuto direttamente le prestazioni in contanti per delega o che ne hanno avuto la disponibilità sul conto corrente bancario o postale, anche per ordine permanente di accredito sul proprio conto, o che hanno svolto o autorizzato un’operazione di pagamento a carico del conto disponente, sono obbligati al reintegro delle somme a favore dell’INPS. L’istituto bancario o la società Poste italiane Spa che rifiutino la richiesta per impossibilità sopravvenuta del relativo obbligo di restituzione o per qualunque altro motivo sono tenuti a comunicare all’INPS le generalità del destinatario o del disponente e l’eventuale nuovo titolare del conto corrente. </a:t>
            </a:r>
            <a:endParaRPr lang="it-IT" sz="1400" dirty="0"/>
          </a:p>
          <a:p>
            <a:pPr marL="0" indent="0">
              <a:buNone/>
            </a:pPr>
            <a:endParaRPr lang="it-IT" b="1" u="sng" dirty="0"/>
          </a:p>
        </p:txBody>
      </p:sp>
      <p:sp>
        <p:nvSpPr>
          <p:cNvPr id="4" name="Segnaposto piè di pagina 3"/>
          <p:cNvSpPr>
            <a:spLocks noGrp="1"/>
          </p:cNvSpPr>
          <p:nvPr>
            <p:ph type="ftr" sz="quarter" idx="11"/>
          </p:nvPr>
        </p:nvSpPr>
        <p:spPr/>
        <p:txBody>
          <a:bodyPr/>
          <a:lstStyle/>
          <a:p>
            <a:pPr>
              <a:defRPr/>
            </a:pPr>
            <a:r>
              <a:rPr lang="it-IT" smtClean="0"/>
              <a:t>by S. Martorelli &amp; P.Zani </a:t>
            </a:r>
            <a:endParaRPr lang="it-IT"/>
          </a:p>
        </p:txBody>
      </p:sp>
      <p:sp>
        <p:nvSpPr>
          <p:cNvPr id="5" name="Segnaposto numero diapositiva 4"/>
          <p:cNvSpPr>
            <a:spLocks noGrp="1"/>
          </p:cNvSpPr>
          <p:nvPr>
            <p:ph type="sldNum" sz="quarter" idx="12"/>
          </p:nvPr>
        </p:nvSpPr>
        <p:spPr/>
        <p:txBody>
          <a:bodyPr/>
          <a:lstStyle/>
          <a:p>
            <a:pPr>
              <a:defRPr/>
            </a:pPr>
            <a:fld id="{6488846B-3EB0-449A-B2E5-21BA2D96950E}" type="slidenum">
              <a:rPr lang="it-IT" smtClean="0"/>
              <a:pPr>
                <a:defRPr/>
              </a:pPr>
              <a:t>18</a:t>
            </a:fld>
            <a:endParaRPr lang="it-IT"/>
          </a:p>
        </p:txBody>
      </p:sp>
      <p:sp>
        <p:nvSpPr>
          <p:cNvPr id="6" name="Titolo 1"/>
          <p:cNvSpPr>
            <a:spLocks noGrp="1"/>
          </p:cNvSpPr>
          <p:nvPr>
            <p:ph type="title"/>
          </p:nvPr>
        </p:nvSpPr>
        <p:spPr/>
        <p:txBody>
          <a:bodyPr/>
          <a:lstStyle/>
          <a:p>
            <a:pPr algn="l"/>
            <a:r>
              <a:rPr lang="it-IT" altLang="it-IT" sz="1400" b="1" dirty="0"/>
              <a:t>Legge n° 190 del 23 dicembre </a:t>
            </a:r>
            <a:r>
              <a:rPr lang="it-IT" altLang="it-IT" sz="1400" b="1" dirty="0" smtClean="0"/>
              <a:t>2014 - Legge </a:t>
            </a:r>
            <a:r>
              <a:rPr lang="it-IT" altLang="it-IT" sz="1400" b="1" dirty="0"/>
              <a:t>di stabilità </a:t>
            </a:r>
            <a:r>
              <a:rPr lang="it-IT" altLang="it-IT" sz="1400" b="1" dirty="0" smtClean="0"/>
              <a:t>2015 - Aspetti </a:t>
            </a:r>
            <a:r>
              <a:rPr lang="it-IT" altLang="it-IT" sz="1400" b="1" dirty="0"/>
              <a:t>previdenziali e </a:t>
            </a:r>
            <a:r>
              <a:rPr lang="it-IT" altLang="it-IT" sz="1400" b="1" dirty="0" smtClean="0"/>
              <a:t>assistenziali -</a:t>
            </a:r>
            <a:br>
              <a:rPr lang="it-IT" altLang="it-IT" sz="1400" b="1" dirty="0" smtClean="0"/>
            </a:br>
            <a:r>
              <a:rPr lang="it-IT" altLang="it-IT" sz="1600" b="1" i="1" dirty="0" smtClean="0">
                <a:solidFill>
                  <a:srgbClr val="FF0000"/>
                </a:solidFill>
              </a:rPr>
              <a:t>Comma 304:</a:t>
            </a:r>
            <a:br>
              <a:rPr lang="it-IT" altLang="it-IT" sz="1600" b="1" i="1" dirty="0" smtClean="0">
                <a:solidFill>
                  <a:srgbClr val="FF0000"/>
                </a:solidFill>
              </a:rPr>
            </a:br>
            <a:r>
              <a:rPr lang="it-IT" altLang="it-IT" sz="2000" b="1" dirty="0" smtClean="0">
                <a:solidFill>
                  <a:srgbClr val="FF0000"/>
                </a:solidFill>
              </a:rPr>
              <a:t>Rate di pensione percepite dopo il decesso del pensionato</a:t>
            </a:r>
            <a:endParaRPr lang="it-IT" sz="2000" b="1" dirty="0">
              <a:solidFill>
                <a:srgbClr val="FF0000"/>
              </a:solidFill>
            </a:endParaRPr>
          </a:p>
        </p:txBody>
      </p:sp>
      <p:pic>
        <p:nvPicPr>
          <p:cNvPr id="7" name="Immagine 6" descr="http://www.inas.it/images/header/logo_Inas.jpg"/>
          <p:cNvPicPr/>
          <p:nvPr/>
        </p:nvPicPr>
        <p:blipFill>
          <a:blip r:embed="rId2">
            <a:extLst>
              <a:ext uri="{28A0092B-C50C-407E-A947-70E740481C1C}">
                <a14:useLocalDpi xmlns:a14="http://schemas.microsoft.com/office/drawing/2010/main" val="0"/>
              </a:ext>
            </a:extLst>
          </a:blip>
          <a:srcRect/>
          <a:stretch>
            <a:fillRect/>
          </a:stretch>
        </p:blipFill>
        <p:spPr bwMode="auto">
          <a:xfrm>
            <a:off x="10796587" y="6151138"/>
            <a:ext cx="962025" cy="516255"/>
          </a:xfrm>
          <a:prstGeom prst="rect">
            <a:avLst/>
          </a:prstGeom>
          <a:noFill/>
          <a:ln>
            <a:noFill/>
          </a:ln>
        </p:spPr>
      </p:pic>
    </p:spTree>
    <p:extLst>
      <p:ext uri="{BB962C8B-B14F-4D97-AF65-F5344CB8AC3E}">
        <p14:creationId xmlns:p14="http://schemas.microsoft.com/office/powerpoint/2010/main" val="38269049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None/>
            </a:pPr>
            <a:r>
              <a:rPr lang="it-IT" dirty="0" smtClean="0"/>
              <a:t>In via sperimentale per il triennio 2015/2017:</a:t>
            </a:r>
          </a:p>
          <a:p>
            <a:pPr marL="0" indent="0">
              <a:buNone/>
            </a:pPr>
            <a:endParaRPr lang="it-IT" dirty="0" smtClean="0"/>
          </a:p>
          <a:p>
            <a:r>
              <a:rPr lang="it-IT" dirty="0" smtClean="0"/>
              <a:t>Si estendono le prestazioni assistenziali (prestazione economica in aggiunta alla rendita diretta o ai superstiti)  erogate dal Fondo per le vittime dell’amianto ai malati di mesotelioma che abbiano contratto la patologia</a:t>
            </a:r>
          </a:p>
          <a:p>
            <a:pPr lvl="1">
              <a:buFont typeface="Wingdings" panose="05000000000000000000" pitchFamily="2" charset="2"/>
              <a:buChar char="v"/>
            </a:pPr>
            <a:r>
              <a:rPr lang="it-IT" dirty="0" smtClean="0"/>
              <a:t>Per esposizione familiare a lavoratori impiegati nella lavorazione dell’amianto</a:t>
            </a:r>
          </a:p>
          <a:p>
            <a:pPr marL="457200" lvl="1" indent="0">
              <a:buNone/>
            </a:pPr>
            <a:r>
              <a:rPr lang="it-IT" dirty="0"/>
              <a:t>o</a:t>
            </a:r>
            <a:endParaRPr lang="it-IT" dirty="0" smtClean="0"/>
          </a:p>
          <a:p>
            <a:pPr lvl="1">
              <a:buFont typeface="Wingdings" panose="05000000000000000000" pitchFamily="2" charset="2"/>
              <a:buChar char="v"/>
            </a:pPr>
            <a:r>
              <a:rPr lang="it-IT" dirty="0" smtClean="0"/>
              <a:t>Per comprovata esposizione ambientale  </a:t>
            </a:r>
            <a:endParaRPr lang="it-IT" dirty="0"/>
          </a:p>
        </p:txBody>
      </p:sp>
      <p:sp>
        <p:nvSpPr>
          <p:cNvPr id="4" name="Segnaposto piè di pagina 3"/>
          <p:cNvSpPr>
            <a:spLocks noGrp="1"/>
          </p:cNvSpPr>
          <p:nvPr>
            <p:ph type="ftr" sz="quarter" idx="11"/>
          </p:nvPr>
        </p:nvSpPr>
        <p:spPr/>
        <p:txBody>
          <a:bodyPr/>
          <a:lstStyle/>
          <a:p>
            <a:pPr>
              <a:defRPr/>
            </a:pPr>
            <a:r>
              <a:rPr lang="it-IT" smtClean="0"/>
              <a:t>by S. Martorelli &amp; P.Zani </a:t>
            </a:r>
            <a:endParaRPr lang="it-IT"/>
          </a:p>
        </p:txBody>
      </p:sp>
      <p:sp>
        <p:nvSpPr>
          <p:cNvPr id="5" name="Segnaposto numero diapositiva 4"/>
          <p:cNvSpPr>
            <a:spLocks noGrp="1"/>
          </p:cNvSpPr>
          <p:nvPr>
            <p:ph type="sldNum" sz="quarter" idx="12"/>
          </p:nvPr>
        </p:nvSpPr>
        <p:spPr/>
        <p:txBody>
          <a:bodyPr/>
          <a:lstStyle/>
          <a:p>
            <a:pPr>
              <a:defRPr/>
            </a:pPr>
            <a:fld id="{6488846B-3EB0-449A-B2E5-21BA2D96950E}" type="slidenum">
              <a:rPr lang="it-IT" smtClean="0"/>
              <a:pPr>
                <a:defRPr/>
              </a:pPr>
              <a:t>19</a:t>
            </a:fld>
            <a:endParaRPr lang="it-IT"/>
          </a:p>
        </p:txBody>
      </p:sp>
      <p:sp>
        <p:nvSpPr>
          <p:cNvPr id="6" name="Titolo 1"/>
          <p:cNvSpPr>
            <a:spLocks noGrp="1"/>
          </p:cNvSpPr>
          <p:nvPr>
            <p:ph type="title"/>
          </p:nvPr>
        </p:nvSpPr>
        <p:spPr/>
        <p:txBody>
          <a:bodyPr/>
          <a:lstStyle/>
          <a:p>
            <a:pPr algn="l"/>
            <a:r>
              <a:rPr lang="it-IT" altLang="it-IT" sz="1400" b="1" dirty="0"/>
              <a:t>Legge n° 190 del 23 dicembre </a:t>
            </a:r>
            <a:r>
              <a:rPr lang="it-IT" altLang="it-IT" sz="1400" b="1" dirty="0" smtClean="0"/>
              <a:t>2014 - Legge </a:t>
            </a:r>
            <a:r>
              <a:rPr lang="it-IT" altLang="it-IT" sz="1400" b="1" dirty="0"/>
              <a:t>di stabilità </a:t>
            </a:r>
            <a:r>
              <a:rPr lang="it-IT" altLang="it-IT" sz="1400" b="1" dirty="0" smtClean="0"/>
              <a:t>2015 - Aspetti </a:t>
            </a:r>
            <a:r>
              <a:rPr lang="it-IT" altLang="it-IT" sz="1400" b="1" dirty="0"/>
              <a:t>previdenziali e </a:t>
            </a:r>
            <a:r>
              <a:rPr lang="it-IT" altLang="it-IT" sz="1400" b="1" dirty="0" smtClean="0"/>
              <a:t>assistenziali -</a:t>
            </a:r>
            <a:br>
              <a:rPr lang="it-IT" altLang="it-IT" sz="1400" b="1" dirty="0" smtClean="0"/>
            </a:br>
            <a:r>
              <a:rPr lang="it-IT" altLang="it-IT" sz="1600" b="1" i="1" dirty="0" smtClean="0">
                <a:solidFill>
                  <a:srgbClr val="FF0000"/>
                </a:solidFill>
              </a:rPr>
              <a:t>Comma 116:</a:t>
            </a:r>
            <a:br>
              <a:rPr lang="it-IT" altLang="it-IT" sz="1600" b="1" i="1" dirty="0" smtClean="0">
                <a:solidFill>
                  <a:srgbClr val="FF0000"/>
                </a:solidFill>
              </a:rPr>
            </a:br>
            <a:r>
              <a:rPr lang="it-IT" altLang="it-IT" sz="2000" b="1" dirty="0" smtClean="0">
                <a:solidFill>
                  <a:srgbClr val="FF0000"/>
                </a:solidFill>
              </a:rPr>
              <a:t>Benefici per i lavoratori o familiari  esposti all’amianto</a:t>
            </a:r>
            <a:endParaRPr lang="it-IT" sz="2000" b="1" dirty="0">
              <a:solidFill>
                <a:srgbClr val="FF0000"/>
              </a:solidFill>
            </a:endParaRPr>
          </a:p>
        </p:txBody>
      </p:sp>
      <p:pic>
        <p:nvPicPr>
          <p:cNvPr id="7" name="Immagine 6" descr="http://www.inas.it/images/header/logo_Inas.jpg"/>
          <p:cNvPicPr/>
          <p:nvPr/>
        </p:nvPicPr>
        <p:blipFill>
          <a:blip r:embed="rId2">
            <a:extLst>
              <a:ext uri="{28A0092B-C50C-407E-A947-70E740481C1C}">
                <a14:useLocalDpi xmlns:a14="http://schemas.microsoft.com/office/drawing/2010/main" val="0"/>
              </a:ext>
            </a:extLst>
          </a:blip>
          <a:srcRect/>
          <a:stretch>
            <a:fillRect/>
          </a:stretch>
        </p:blipFill>
        <p:spPr bwMode="auto">
          <a:xfrm>
            <a:off x="10706276" y="6139849"/>
            <a:ext cx="962025" cy="516255"/>
          </a:xfrm>
          <a:prstGeom prst="rect">
            <a:avLst/>
          </a:prstGeom>
          <a:noFill/>
          <a:ln>
            <a:noFill/>
          </a:ln>
        </p:spPr>
      </p:pic>
    </p:spTree>
    <p:extLst>
      <p:ext uri="{BB962C8B-B14F-4D97-AF65-F5344CB8AC3E}">
        <p14:creationId xmlns:p14="http://schemas.microsoft.com/office/powerpoint/2010/main" val="643218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ltLang="it-IT" sz="2000" b="1" dirty="0"/>
              <a:t>Legge n° 190 del 23 dicembre </a:t>
            </a:r>
            <a:r>
              <a:rPr lang="it-IT" altLang="it-IT" sz="2000" b="1" dirty="0" smtClean="0"/>
              <a:t>2014 - Legge </a:t>
            </a:r>
            <a:r>
              <a:rPr lang="it-IT" altLang="it-IT" sz="2000" b="1" dirty="0"/>
              <a:t>di stabilità 2015</a:t>
            </a:r>
            <a:br>
              <a:rPr lang="it-IT" altLang="it-IT" sz="2000" b="1" dirty="0"/>
            </a:br>
            <a:r>
              <a:rPr lang="it-IT" altLang="it-IT" sz="2000" b="1" dirty="0"/>
              <a:t>Aspetti previdenziali e assistenziali</a:t>
            </a:r>
            <a:endParaRPr lang="it-IT" sz="2000" b="1" dirty="0"/>
          </a:p>
        </p:txBody>
      </p:sp>
      <p:sp>
        <p:nvSpPr>
          <p:cNvPr id="3" name="Segnaposto contenuto 2"/>
          <p:cNvSpPr>
            <a:spLocks noGrp="1"/>
          </p:cNvSpPr>
          <p:nvPr>
            <p:ph idx="1"/>
          </p:nvPr>
        </p:nvSpPr>
        <p:spPr/>
        <p:txBody>
          <a:bodyPr/>
          <a:lstStyle/>
          <a:p>
            <a:r>
              <a:rPr lang="it-IT" sz="2400" dirty="0" smtClean="0"/>
              <a:t>La legge n° 190 del 23 dicembre 2014 è stata pubblicata in G.U n° 300 del 29 dicembre 2014 – </a:t>
            </a:r>
            <a:r>
              <a:rPr lang="it-IT" sz="2400" dirty="0" err="1" smtClean="0"/>
              <a:t>suppl</a:t>
            </a:r>
            <a:r>
              <a:rPr lang="it-IT" sz="2400" dirty="0" smtClean="0"/>
              <a:t>. ordinario n° 99;</a:t>
            </a:r>
          </a:p>
          <a:p>
            <a:r>
              <a:rPr lang="it-IT" sz="2400" dirty="0" smtClean="0"/>
              <a:t>E’ entrata in vigore il 1° gennaio 2015 :</a:t>
            </a:r>
          </a:p>
          <a:p>
            <a:pPr lvl="1"/>
            <a:r>
              <a:rPr lang="it-IT" dirty="0" smtClean="0">
                <a:solidFill>
                  <a:srgbClr val="FF0000"/>
                </a:solidFill>
              </a:rPr>
              <a:t> </a:t>
            </a:r>
            <a:r>
              <a:rPr lang="it-IT" sz="1400" i="1" dirty="0" smtClean="0">
                <a:solidFill>
                  <a:srgbClr val="FF0000"/>
                </a:solidFill>
              </a:rPr>
              <a:t>Art. 1 c. 735.   </a:t>
            </a:r>
            <a:r>
              <a:rPr lang="it-IT" sz="1400" i="1" dirty="0">
                <a:solidFill>
                  <a:srgbClr val="FF0000"/>
                </a:solidFill>
              </a:rPr>
              <a:t>La presente legge, salvo quanto disposto dai commi 17, 284, 397, 406, 487, 503</a:t>
            </a:r>
            <a:r>
              <a:rPr lang="it-IT" sz="1400" i="1" dirty="0" smtClean="0">
                <a:solidFill>
                  <a:srgbClr val="FF0000"/>
                </a:solidFill>
              </a:rPr>
              <a:t>,  512 </a:t>
            </a:r>
            <a:r>
              <a:rPr lang="it-IT" sz="1400" i="1" dirty="0">
                <a:solidFill>
                  <a:srgbClr val="FF0000"/>
                </a:solidFill>
              </a:rPr>
              <a:t>e 701, entra in vigore il 1º gennaio 2015. </a:t>
            </a:r>
            <a:endParaRPr lang="it-IT" sz="1400" i="1" dirty="0" smtClean="0">
              <a:solidFill>
                <a:srgbClr val="FF0000"/>
              </a:solidFill>
            </a:endParaRPr>
          </a:p>
          <a:p>
            <a:pPr marL="457200" lvl="1" indent="0">
              <a:buNone/>
            </a:pPr>
            <a:endParaRPr lang="it-IT" sz="1400" i="1" dirty="0" smtClean="0">
              <a:solidFill>
                <a:srgbClr val="FF0000"/>
              </a:solidFill>
            </a:endParaRPr>
          </a:p>
          <a:p>
            <a:r>
              <a:rPr lang="it-IT" sz="2400" dirty="0" smtClean="0"/>
              <a:t>E’ costituita da un solo articolo e da ben 735 commi</a:t>
            </a:r>
            <a:endParaRPr lang="it-IT" sz="2400" dirty="0"/>
          </a:p>
        </p:txBody>
      </p:sp>
      <p:sp>
        <p:nvSpPr>
          <p:cNvPr id="4" name="Segnaposto piè di pagina 3"/>
          <p:cNvSpPr>
            <a:spLocks noGrp="1"/>
          </p:cNvSpPr>
          <p:nvPr>
            <p:ph type="ftr" sz="quarter" idx="11"/>
          </p:nvPr>
        </p:nvSpPr>
        <p:spPr/>
        <p:txBody>
          <a:bodyPr/>
          <a:lstStyle/>
          <a:p>
            <a:pPr>
              <a:defRPr/>
            </a:pPr>
            <a:r>
              <a:rPr lang="it-IT" smtClean="0"/>
              <a:t>by S. Martorelli &amp; P.Zani </a:t>
            </a:r>
            <a:endParaRPr lang="it-IT"/>
          </a:p>
        </p:txBody>
      </p:sp>
      <p:sp>
        <p:nvSpPr>
          <p:cNvPr id="5" name="Segnaposto numero diapositiva 4"/>
          <p:cNvSpPr>
            <a:spLocks noGrp="1"/>
          </p:cNvSpPr>
          <p:nvPr>
            <p:ph type="sldNum" sz="quarter" idx="12"/>
          </p:nvPr>
        </p:nvSpPr>
        <p:spPr/>
        <p:txBody>
          <a:bodyPr/>
          <a:lstStyle/>
          <a:p>
            <a:pPr>
              <a:defRPr/>
            </a:pPr>
            <a:fld id="{6488846B-3EB0-449A-B2E5-21BA2D96950E}" type="slidenum">
              <a:rPr lang="it-IT" smtClean="0"/>
              <a:pPr>
                <a:defRPr/>
              </a:pPr>
              <a:t>2</a:t>
            </a:fld>
            <a:endParaRPr lang="it-IT"/>
          </a:p>
        </p:txBody>
      </p:sp>
      <p:pic>
        <p:nvPicPr>
          <p:cNvPr id="6" name="Immagine 5" descr="http://www.inas.it/images/header/logo_Inas.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7255" y="6128561"/>
            <a:ext cx="797102" cy="418995"/>
          </a:xfrm>
          <a:prstGeom prst="rect">
            <a:avLst/>
          </a:prstGeom>
          <a:noFill/>
          <a:ln>
            <a:noFill/>
          </a:ln>
        </p:spPr>
      </p:pic>
    </p:spTree>
    <p:extLst>
      <p:ext uri="{BB962C8B-B14F-4D97-AF65-F5344CB8AC3E}">
        <p14:creationId xmlns:p14="http://schemas.microsoft.com/office/powerpoint/2010/main" val="754252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lgn="ctr">
              <a:buNone/>
            </a:pPr>
            <a:r>
              <a:rPr lang="it-IT" b="1" u="sng" dirty="0" smtClean="0"/>
              <a:t>Testo di legge</a:t>
            </a:r>
          </a:p>
          <a:p>
            <a:pPr marL="0" indent="0">
              <a:buNone/>
            </a:pPr>
            <a:r>
              <a:rPr lang="it-IT" i="1" dirty="0" smtClean="0"/>
              <a:t>Comma 116</a:t>
            </a:r>
          </a:p>
          <a:p>
            <a:pPr marL="0" indent="0">
              <a:buNone/>
            </a:pPr>
            <a:r>
              <a:rPr lang="it-IT" i="1" dirty="0" smtClean="0"/>
              <a:t>Le </a:t>
            </a:r>
            <a:r>
              <a:rPr lang="it-IT" i="1" dirty="0"/>
              <a:t>prestazioni assistenziali del Fondo per le vittime dell'amianto di cui all'articolo 1, comma 241, della legge </a:t>
            </a:r>
            <a:r>
              <a:rPr lang="it-IT" i="1" dirty="0" smtClean="0"/>
              <a:t>24 dicembre </a:t>
            </a:r>
            <a:r>
              <a:rPr lang="it-IT" i="1" dirty="0"/>
              <a:t>2007, n. 244, istituito presso l'INAIL, sono estese in via sperimentale, per gli anni 2015, 2016 e 2017, </a:t>
            </a:r>
            <a:r>
              <a:rPr lang="it-IT" i="1" dirty="0" smtClean="0"/>
              <a:t>ai malati </a:t>
            </a:r>
            <a:r>
              <a:rPr lang="it-IT" i="1" dirty="0"/>
              <a:t>di mesotelioma che abbiano contratto la patologia, o per esposizione familiare a lavoratori impiegati </a:t>
            </a:r>
            <a:r>
              <a:rPr lang="it-IT" i="1" dirty="0" smtClean="0"/>
              <a:t>nella lavorazione </a:t>
            </a:r>
            <a:r>
              <a:rPr lang="it-IT" i="1" dirty="0"/>
              <a:t>dell'amianto ovvero per esposizione ambientale comprovata. Le prestazioni di cui al presente </a:t>
            </a:r>
            <a:r>
              <a:rPr lang="it-IT" i="1" dirty="0" smtClean="0"/>
              <a:t>comma sono </a:t>
            </a:r>
            <a:r>
              <a:rPr lang="it-IT" i="1" dirty="0"/>
              <a:t>a valere sulle </a:t>
            </a:r>
            <a:r>
              <a:rPr lang="it-IT" i="1" dirty="0" smtClean="0"/>
              <a:t>disponibilità </a:t>
            </a:r>
            <a:r>
              <a:rPr lang="it-IT" i="1" dirty="0"/>
              <a:t>presenti nel suddetto Fondo senza nuovi o maggiori oneri a carico della </a:t>
            </a:r>
            <a:r>
              <a:rPr lang="it-IT" i="1" dirty="0" smtClean="0"/>
              <a:t>finanza pubblica</a:t>
            </a:r>
            <a:r>
              <a:rPr lang="it-IT" i="1" dirty="0"/>
              <a:t>.</a:t>
            </a:r>
            <a:endParaRPr lang="it-IT" b="1" i="1" u="sng" dirty="0"/>
          </a:p>
        </p:txBody>
      </p:sp>
      <p:sp>
        <p:nvSpPr>
          <p:cNvPr id="4" name="Segnaposto piè di pagina 3"/>
          <p:cNvSpPr>
            <a:spLocks noGrp="1"/>
          </p:cNvSpPr>
          <p:nvPr>
            <p:ph type="ftr" sz="quarter" idx="11"/>
          </p:nvPr>
        </p:nvSpPr>
        <p:spPr/>
        <p:txBody>
          <a:bodyPr/>
          <a:lstStyle/>
          <a:p>
            <a:pPr>
              <a:defRPr/>
            </a:pPr>
            <a:r>
              <a:rPr lang="it-IT" smtClean="0"/>
              <a:t>by S. Martorelli &amp; P.Zani </a:t>
            </a:r>
            <a:endParaRPr lang="it-IT"/>
          </a:p>
        </p:txBody>
      </p:sp>
      <p:sp>
        <p:nvSpPr>
          <p:cNvPr id="5" name="Segnaposto numero diapositiva 4"/>
          <p:cNvSpPr>
            <a:spLocks noGrp="1"/>
          </p:cNvSpPr>
          <p:nvPr>
            <p:ph type="sldNum" sz="quarter" idx="12"/>
          </p:nvPr>
        </p:nvSpPr>
        <p:spPr/>
        <p:txBody>
          <a:bodyPr/>
          <a:lstStyle/>
          <a:p>
            <a:pPr>
              <a:defRPr/>
            </a:pPr>
            <a:fld id="{6488846B-3EB0-449A-B2E5-21BA2D96950E}" type="slidenum">
              <a:rPr lang="it-IT" smtClean="0"/>
              <a:pPr>
                <a:defRPr/>
              </a:pPr>
              <a:t>20</a:t>
            </a:fld>
            <a:endParaRPr lang="it-IT"/>
          </a:p>
        </p:txBody>
      </p:sp>
      <p:sp>
        <p:nvSpPr>
          <p:cNvPr id="6" name="Titolo 1"/>
          <p:cNvSpPr>
            <a:spLocks noGrp="1"/>
          </p:cNvSpPr>
          <p:nvPr>
            <p:ph type="title"/>
          </p:nvPr>
        </p:nvSpPr>
        <p:spPr/>
        <p:txBody>
          <a:bodyPr/>
          <a:lstStyle/>
          <a:p>
            <a:pPr algn="l"/>
            <a:r>
              <a:rPr lang="it-IT" altLang="it-IT" sz="1400" b="1" dirty="0"/>
              <a:t>Legge n° 190 del 23 dicembre </a:t>
            </a:r>
            <a:r>
              <a:rPr lang="it-IT" altLang="it-IT" sz="1400" b="1" dirty="0" smtClean="0"/>
              <a:t>2014 - Legge </a:t>
            </a:r>
            <a:r>
              <a:rPr lang="it-IT" altLang="it-IT" sz="1400" b="1" dirty="0"/>
              <a:t>di stabilità </a:t>
            </a:r>
            <a:r>
              <a:rPr lang="it-IT" altLang="it-IT" sz="1400" b="1" dirty="0" smtClean="0"/>
              <a:t>2015 - Aspetti </a:t>
            </a:r>
            <a:r>
              <a:rPr lang="it-IT" altLang="it-IT" sz="1400" b="1" dirty="0"/>
              <a:t>previdenziali e </a:t>
            </a:r>
            <a:r>
              <a:rPr lang="it-IT" altLang="it-IT" sz="1400" b="1" dirty="0" smtClean="0"/>
              <a:t>assistenziali -</a:t>
            </a:r>
            <a:br>
              <a:rPr lang="it-IT" altLang="it-IT" sz="1400" b="1" dirty="0" smtClean="0"/>
            </a:br>
            <a:r>
              <a:rPr lang="it-IT" altLang="it-IT" sz="1600" b="1" i="1" dirty="0" smtClean="0">
                <a:solidFill>
                  <a:srgbClr val="FF0000"/>
                </a:solidFill>
              </a:rPr>
              <a:t>Comma 116:</a:t>
            </a:r>
            <a:br>
              <a:rPr lang="it-IT" altLang="it-IT" sz="1600" b="1" i="1" dirty="0" smtClean="0">
                <a:solidFill>
                  <a:srgbClr val="FF0000"/>
                </a:solidFill>
              </a:rPr>
            </a:br>
            <a:r>
              <a:rPr lang="it-IT" altLang="it-IT" sz="2000" b="1" dirty="0" smtClean="0">
                <a:solidFill>
                  <a:srgbClr val="FF0000"/>
                </a:solidFill>
              </a:rPr>
              <a:t>Benefici per i lavoratori o familiari  esposti all’amianto</a:t>
            </a:r>
            <a:endParaRPr lang="it-IT" sz="2000" b="1" dirty="0">
              <a:solidFill>
                <a:srgbClr val="FF0000"/>
              </a:solidFill>
            </a:endParaRPr>
          </a:p>
        </p:txBody>
      </p:sp>
      <p:pic>
        <p:nvPicPr>
          <p:cNvPr id="7" name="Immagine 6" descr="http://www.inas.it/images/header/logo_Inas.jpg"/>
          <p:cNvPicPr/>
          <p:nvPr/>
        </p:nvPicPr>
        <p:blipFill>
          <a:blip r:embed="rId2">
            <a:extLst>
              <a:ext uri="{28A0092B-C50C-407E-A947-70E740481C1C}">
                <a14:useLocalDpi xmlns:a14="http://schemas.microsoft.com/office/drawing/2010/main" val="0"/>
              </a:ext>
            </a:extLst>
          </a:blip>
          <a:srcRect/>
          <a:stretch>
            <a:fillRect/>
          </a:stretch>
        </p:blipFill>
        <p:spPr bwMode="auto">
          <a:xfrm>
            <a:off x="10909476" y="6094694"/>
            <a:ext cx="962025" cy="516255"/>
          </a:xfrm>
          <a:prstGeom prst="rect">
            <a:avLst/>
          </a:prstGeom>
          <a:noFill/>
          <a:ln>
            <a:noFill/>
          </a:ln>
        </p:spPr>
      </p:pic>
    </p:spTree>
    <p:extLst>
      <p:ext uri="{BB962C8B-B14F-4D97-AF65-F5344CB8AC3E}">
        <p14:creationId xmlns:p14="http://schemas.microsoft.com/office/powerpoint/2010/main" val="18856614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lgn="ctr">
              <a:buNone/>
            </a:pPr>
            <a:r>
              <a:rPr lang="it-IT" b="1" dirty="0" smtClean="0"/>
              <a:t>Solo per il 2015 e senza corresponsione di ratei arretrati</a:t>
            </a:r>
          </a:p>
          <a:p>
            <a:pPr marL="0" indent="0">
              <a:buNone/>
            </a:pPr>
            <a:r>
              <a:rPr lang="it-IT" dirty="0" smtClean="0"/>
              <a:t>Vengono riconosciuti i benefici contributivi (maggiorazione di cui all’art. 13 comma 2 della legge n° 257 del 1992) </a:t>
            </a:r>
          </a:p>
          <a:p>
            <a:r>
              <a:rPr lang="it-IT" dirty="0" smtClean="0"/>
              <a:t>Anche agli ex  lavoratori già occupati in imprese addette alla </a:t>
            </a:r>
            <a:r>
              <a:rPr lang="it-IT" dirty="0" err="1" smtClean="0"/>
              <a:t>scoibentazione</a:t>
            </a:r>
            <a:r>
              <a:rPr lang="it-IT" dirty="0" smtClean="0"/>
              <a:t> e bonifica che hanno cessato il rapporto di lavoro a seguito di:</a:t>
            </a:r>
          </a:p>
          <a:p>
            <a:pPr lvl="1">
              <a:buFont typeface="Wingdings" panose="05000000000000000000" pitchFamily="2" charset="2"/>
              <a:buChar char="v"/>
            </a:pPr>
            <a:r>
              <a:rPr lang="it-IT" dirty="0" smtClean="0"/>
              <a:t>Chiusura</a:t>
            </a:r>
          </a:p>
          <a:p>
            <a:pPr lvl="1">
              <a:buFont typeface="Wingdings" panose="05000000000000000000" pitchFamily="2" charset="2"/>
              <a:buChar char="v"/>
            </a:pPr>
            <a:r>
              <a:rPr lang="it-IT" dirty="0" smtClean="0"/>
              <a:t>Dismissione </a:t>
            </a:r>
          </a:p>
          <a:p>
            <a:pPr lvl="1">
              <a:buFont typeface="Wingdings" panose="05000000000000000000" pitchFamily="2" charset="2"/>
              <a:buChar char="v"/>
            </a:pPr>
            <a:r>
              <a:rPr lang="it-IT" dirty="0" smtClean="0"/>
              <a:t>Fallimento  </a:t>
            </a:r>
          </a:p>
          <a:p>
            <a:pPr marL="0" indent="0">
              <a:buNone/>
            </a:pPr>
            <a:r>
              <a:rPr lang="it-IT" b="1" dirty="0" smtClean="0"/>
              <a:t>e il cui sito sia interessato da un piano di bonifica da parte dell’Ente territoriale</a:t>
            </a:r>
            <a:endParaRPr lang="it-IT" b="1" dirty="0"/>
          </a:p>
        </p:txBody>
      </p:sp>
      <p:sp>
        <p:nvSpPr>
          <p:cNvPr id="4" name="Segnaposto piè di pagina 3"/>
          <p:cNvSpPr>
            <a:spLocks noGrp="1"/>
          </p:cNvSpPr>
          <p:nvPr>
            <p:ph type="ftr" sz="quarter" idx="11"/>
          </p:nvPr>
        </p:nvSpPr>
        <p:spPr/>
        <p:txBody>
          <a:bodyPr/>
          <a:lstStyle/>
          <a:p>
            <a:pPr>
              <a:defRPr/>
            </a:pPr>
            <a:r>
              <a:rPr lang="it-IT" smtClean="0"/>
              <a:t>by S. Martorelli &amp; P.Zani </a:t>
            </a:r>
            <a:endParaRPr lang="it-IT"/>
          </a:p>
        </p:txBody>
      </p:sp>
      <p:sp>
        <p:nvSpPr>
          <p:cNvPr id="5" name="Segnaposto numero diapositiva 4"/>
          <p:cNvSpPr>
            <a:spLocks noGrp="1"/>
          </p:cNvSpPr>
          <p:nvPr>
            <p:ph type="sldNum" sz="quarter" idx="12"/>
          </p:nvPr>
        </p:nvSpPr>
        <p:spPr/>
        <p:txBody>
          <a:bodyPr/>
          <a:lstStyle/>
          <a:p>
            <a:pPr>
              <a:defRPr/>
            </a:pPr>
            <a:fld id="{6488846B-3EB0-449A-B2E5-21BA2D96950E}" type="slidenum">
              <a:rPr lang="it-IT" smtClean="0"/>
              <a:pPr>
                <a:defRPr/>
              </a:pPr>
              <a:t>21</a:t>
            </a:fld>
            <a:endParaRPr lang="it-IT"/>
          </a:p>
        </p:txBody>
      </p:sp>
      <p:sp>
        <p:nvSpPr>
          <p:cNvPr id="6" name="Titolo 1"/>
          <p:cNvSpPr>
            <a:spLocks noGrp="1"/>
          </p:cNvSpPr>
          <p:nvPr>
            <p:ph type="title"/>
          </p:nvPr>
        </p:nvSpPr>
        <p:spPr/>
        <p:txBody>
          <a:bodyPr/>
          <a:lstStyle/>
          <a:p>
            <a:pPr algn="l"/>
            <a:r>
              <a:rPr lang="it-IT" altLang="it-IT" sz="1400" b="1" dirty="0"/>
              <a:t>Legge n° 190 del 23 dicembre </a:t>
            </a:r>
            <a:r>
              <a:rPr lang="it-IT" altLang="it-IT" sz="1400" b="1" dirty="0" smtClean="0"/>
              <a:t>2014 - Legge </a:t>
            </a:r>
            <a:r>
              <a:rPr lang="it-IT" altLang="it-IT" sz="1400" b="1" dirty="0"/>
              <a:t>di stabilità </a:t>
            </a:r>
            <a:r>
              <a:rPr lang="it-IT" altLang="it-IT" sz="1400" b="1" dirty="0" smtClean="0"/>
              <a:t>2015 - Aspetti </a:t>
            </a:r>
            <a:r>
              <a:rPr lang="it-IT" altLang="it-IT" sz="1400" b="1" dirty="0"/>
              <a:t>previdenziali e </a:t>
            </a:r>
            <a:r>
              <a:rPr lang="it-IT" altLang="it-IT" sz="1400" b="1" dirty="0" smtClean="0"/>
              <a:t>assistenziali -</a:t>
            </a:r>
            <a:br>
              <a:rPr lang="it-IT" altLang="it-IT" sz="1400" b="1" dirty="0" smtClean="0"/>
            </a:br>
            <a:r>
              <a:rPr lang="it-IT" altLang="it-IT" sz="1600" b="1" i="1" dirty="0" smtClean="0">
                <a:solidFill>
                  <a:srgbClr val="FF0000"/>
                </a:solidFill>
              </a:rPr>
              <a:t>Comma 117:</a:t>
            </a:r>
            <a:br>
              <a:rPr lang="it-IT" altLang="it-IT" sz="1600" b="1" i="1" dirty="0" smtClean="0">
                <a:solidFill>
                  <a:srgbClr val="FF0000"/>
                </a:solidFill>
              </a:rPr>
            </a:br>
            <a:r>
              <a:rPr lang="it-IT" altLang="it-IT" sz="2000" b="1" dirty="0" smtClean="0">
                <a:solidFill>
                  <a:srgbClr val="FF0000"/>
                </a:solidFill>
              </a:rPr>
              <a:t>Benefici per i lavoratori esposti all’amianto</a:t>
            </a:r>
            <a:endParaRPr lang="it-IT" sz="2000" b="1" dirty="0">
              <a:solidFill>
                <a:srgbClr val="FF0000"/>
              </a:solidFill>
            </a:endParaRPr>
          </a:p>
        </p:txBody>
      </p:sp>
      <p:pic>
        <p:nvPicPr>
          <p:cNvPr id="7" name="Immagine 6" descr="http://www.inas.it/images/header/logo_Inas.jpg"/>
          <p:cNvPicPr/>
          <p:nvPr/>
        </p:nvPicPr>
        <p:blipFill>
          <a:blip r:embed="rId2">
            <a:extLst>
              <a:ext uri="{28A0092B-C50C-407E-A947-70E740481C1C}">
                <a14:useLocalDpi xmlns:a14="http://schemas.microsoft.com/office/drawing/2010/main" val="0"/>
              </a:ext>
            </a:extLst>
          </a:blip>
          <a:srcRect/>
          <a:stretch>
            <a:fillRect/>
          </a:stretch>
        </p:blipFill>
        <p:spPr bwMode="auto">
          <a:xfrm>
            <a:off x="10751431" y="6105983"/>
            <a:ext cx="962025" cy="516255"/>
          </a:xfrm>
          <a:prstGeom prst="rect">
            <a:avLst/>
          </a:prstGeom>
          <a:noFill/>
          <a:ln>
            <a:noFill/>
          </a:ln>
        </p:spPr>
      </p:pic>
    </p:spTree>
    <p:extLst>
      <p:ext uri="{BB962C8B-B14F-4D97-AF65-F5344CB8AC3E}">
        <p14:creationId xmlns:p14="http://schemas.microsoft.com/office/powerpoint/2010/main" val="24470998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lgn="ctr">
              <a:buNone/>
            </a:pPr>
            <a:r>
              <a:rPr lang="it-IT" b="1" u="sng" dirty="0" smtClean="0"/>
              <a:t>Condizioni soggettive</a:t>
            </a:r>
          </a:p>
          <a:p>
            <a:pPr marL="0" indent="0" algn="ctr">
              <a:buNone/>
            </a:pPr>
            <a:endParaRPr lang="it-IT" b="1" u="sng" dirty="0" smtClean="0"/>
          </a:p>
          <a:p>
            <a:r>
              <a:rPr lang="it-IT" dirty="0" smtClean="0"/>
              <a:t>Che non abbiano maturato i requisiti anagrafici e contributivi </a:t>
            </a:r>
            <a:r>
              <a:rPr lang="it-IT" dirty="0"/>
              <a:t>per </a:t>
            </a:r>
            <a:r>
              <a:rPr lang="it-IT" dirty="0" smtClean="0"/>
              <a:t>l’accesso </a:t>
            </a:r>
            <a:r>
              <a:rPr lang="it-IT" dirty="0"/>
              <a:t>al </a:t>
            </a:r>
            <a:r>
              <a:rPr lang="it-IT" dirty="0" smtClean="0"/>
              <a:t>pensionamento </a:t>
            </a:r>
            <a:r>
              <a:rPr lang="it-IT" dirty="0"/>
              <a:t>secondo la normativa </a:t>
            </a:r>
            <a:r>
              <a:rPr lang="it-IT" dirty="0" smtClean="0"/>
              <a:t>vigente;</a:t>
            </a:r>
          </a:p>
          <a:p>
            <a:pPr marL="0" indent="0">
              <a:buNone/>
            </a:pPr>
            <a:endParaRPr lang="it-IT" dirty="0" smtClean="0"/>
          </a:p>
          <a:p>
            <a:r>
              <a:rPr lang="it-IT" dirty="0" smtClean="0"/>
              <a:t>Che risultino malati di una patologia correlata all’esposizione all’amianto accertata e riconosciuta ai sensi di legge</a:t>
            </a:r>
            <a:endParaRPr lang="it-IT" dirty="0"/>
          </a:p>
        </p:txBody>
      </p:sp>
      <p:sp>
        <p:nvSpPr>
          <p:cNvPr id="4" name="Segnaposto piè di pagina 3"/>
          <p:cNvSpPr>
            <a:spLocks noGrp="1"/>
          </p:cNvSpPr>
          <p:nvPr>
            <p:ph type="ftr" sz="quarter" idx="11"/>
          </p:nvPr>
        </p:nvSpPr>
        <p:spPr/>
        <p:txBody>
          <a:bodyPr/>
          <a:lstStyle/>
          <a:p>
            <a:pPr>
              <a:defRPr/>
            </a:pPr>
            <a:r>
              <a:rPr lang="it-IT" smtClean="0"/>
              <a:t>by S. Martorelli &amp; P.Zani </a:t>
            </a:r>
            <a:endParaRPr lang="it-IT"/>
          </a:p>
        </p:txBody>
      </p:sp>
      <p:sp>
        <p:nvSpPr>
          <p:cNvPr id="5" name="Segnaposto numero diapositiva 4"/>
          <p:cNvSpPr>
            <a:spLocks noGrp="1"/>
          </p:cNvSpPr>
          <p:nvPr>
            <p:ph type="sldNum" sz="quarter" idx="12"/>
          </p:nvPr>
        </p:nvSpPr>
        <p:spPr/>
        <p:txBody>
          <a:bodyPr/>
          <a:lstStyle/>
          <a:p>
            <a:pPr>
              <a:defRPr/>
            </a:pPr>
            <a:fld id="{6488846B-3EB0-449A-B2E5-21BA2D96950E}" type="slidenum">
              <a:rPr lang="it-IT" smtClean="0"/>
              <a:pPr>
                <a:defRPr/>
              </a:pPr>
              <a:t>22</a:t>
            </a:fld>
            <a:endParaRPr lang="it-IT"/>
          </a:p>
        </p:txBody>
      </p:sp>
      <p:sp>
        <p:nvSpPr>
          <p:cNvPr id="6" name="Titolo 1"/>
          <p:cNvSpPr>
            <a:spLocks noGrp="1"/>
          </p:cNvSpPr>
          <p:nvPr>
            <p:ph type="title"/>
          </p:nvPr>
        </p:nvSpPr>
        <p:spPr/>
        <p:txBody>
          <a:bodyPr/>
          <a:lstStyle/>
          <a:p>
            <a:pPr algn="l"/>
            <a:r>
              <a:rPr lang="it-IT" altLang="it-IT" sz="1400" b="1" dirty="0"/>
              <a:t>Legge n° 190 del 23 dicembre </a:t>
            </a:r>
            <a:r>
              <a:rPr lang="it-IT" altLang="it-IT" sz="1400" b="1" dirty="0" smtClean="0"/>
              <a:t>2014 - Legge </a:t>
            </a:r>
            <a:r>
              <a:rPr lang="it-IT" altLang="it-IT" sz="1400" b="1" dirty="0"/>
              <a:t>di stabilità </a:t>
            </a:r>
            <a:r>
              <a:rPr lang="it-IT" altLang="it-IT" sz="1400" b="1" dirty="0" smtClean="0"/>
              <a:t>2015 - Aspetti </a:t>
            </a:r>
            <a:r>
              <a:rPr lang="it-IT" altLang="it-IT" sz="1400" b="1" dirty="0"/>
              <a:t>previdenziali e </a:t>
            </a:r>
            <a:r>
              <a:rPr lang="it-IT" altLang="it-IT" sz="1400" b="1" dirty="0" smtClean="0"/>
              <a:t>assistenziali -</a:t>
            </a:r>
            <a:br>
              <a:rPr lang="it-IT" altLang="it-IT" sz="1400" b="1" dirty="0" smtClean="0"/>
            </a:br>
            <a:r>
              <a:rPr lang="it-IT" altLang="it-IT" sz="1600" b="1" i="1" dirty="0" smtClean="0">
                <a:solidFill>
                  <a:srgbClr val="FF0000"/>
                </a:solidFill>
              </a:rPr>
              <a:t>Comma 117:</a:t>
            </a:r>
            <a:br>
              <a:rPr lang="it-IT" altLang="it-IT" sz="1600" b="1" i="1" dirty="0" smtClean="0">
                <a:solidFill>
                  <a:srgbClr val="FF0000"/>
                </a:solidFill>
              </a:rPr>
            </a:br>
            <a:r>
              <a:rPr lang="it-IT" altLang="it-IT" sz="2000" b="1" dirty="0" smtClean="0">
                <a:solidFill>
                  <a:srgbClr val="FF0000"/>
                </a:solidFill>
              </a:rPr>
              <a:t>Benefici per i lavoratori esposti all’amianto</a:t>
            </a:r>
            <a:endParaRPr lang="it-IT" sz="2000" b="1" dirty="0">
              <a:solidFill>
                <a:srgbClr val="FF0000"/>
              </a:solidFill>
            </a:endParaRPr>
          </a:p>
        </p:txBody>
      </p:sp>
      <p:pic>
        <p:nvPicPr>
          <p:cNvPr id="7" name="Immagine 6" descr="http://www.inas.it/images/header/logo_Inas.jpg"/>
          <p:cNvPicPr/>
          <p:nvPr/>
        </p:nvPicPr>
        <p:blipFill>
          <a:blip r:embed="rId2">
            <a:extLst>
              <a:ext uri="{28A0092B-C50C-407E-A947-70E740481C1C}">
                <a14:useLocalDpi xmlns:a14="http://schemas.microsoft.com/office/drawing/2010/main" val="0"/>
              </a:ext>
            </a:extLst>
          </a:blip>
          <a:srcRect/>
          <a:stretch>
            <a:fillRect/>
          </a:stretch>
        </p:blipFill>
        <p:spPr bwMode="auto">
          <a:xfrm>
            <a:off x="10864320" y="6015672"/>
            <a:ext cx="962025" cy="516255"/>
          </a:xfrm>
          <a:prstGeom prst="rect">
            <a:avLst/>
          </a:prstGeom>
          <a:noFill/>
          <a:ln>
            <a:noFill/>
          </a:ln>
        </p:spPr>
      </p:pic>
    </p:spTree>
    <p:extLst>
      <p:ext uri="{BB962C8B-B14F-4D97-AF65-F5344CB8AC3E}">
        <p14:creationId xmlns:p14="http://schemas.microsoft.com/office/powerpoint/2010/main" val="18303089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lgn="ctr">
              <a:buNone/>
            </a:pPr>
            <a:r>
              <a:rPr lang="it-IT" b="1" u="sng" dirty="0" smtClean="0"/>
              <a:t>Testi di legge</a:t>
            </a:r>
          </a:p>
          <a:p>
            <a:pPr marL="0" indent="0">
              <a:buNone/>
            </a:pPr>
            <a:r>
              <a:rPr lang="it-IT" sz="1400" dirty="0"/>
              <a:t> </a:t>
            </a:r>
            <a:r>
              <a:rPr lang="it-IT" sz="1400" i="1" dirty="0" smtClean="0"/>
              <a:t>Comma 117</a:t>
            </a:r>
          </a:p>
          <a:p>
            <a:pPr marL="0" indent="0">
              <a:buNone/>
            </a:pPr>
            <a:r>
              <a:rPr lang="it-IT" sz="1400" i="1" dirty="0" smtClean="0"/>
              <a:t>In </a:t>
            </a:r>
            <a:r>
              <a:rPr lang="it-IT" sz="1400" i="1" dirty="0"/>
              <a:t>deroga a quanto disposto dall’articolo 24 del decreto-legge 6 dicembre 2011, n. 201, convertito, con modificazioni, dalla legge 22 dicembre 2011, n. 214, le disposizioni di cui al comma 2 dell’articolo 13 della legge 27 marzo 1992, n. 257, e successive modificazioni, si applicano ai fini del conseguimento del diritto alla decorrenza del trattamento pensionistico nel corso dell’anno 2015, senza la corresponsione di ratei arretrati, sulla base della normativa vigente prima dell’entrata in vigore del citato decreto-legge n. 201 del 2011, anche agli ex lavoratori occupati nelle imprese che hanno svolto attività di </a:t>
            </a:r>
            <a:r>
              <a:rPr lang="it-IT" sz="1400" i="1" dirty="0" err="1"/>
              <a:t>scoibentazione</a:t>
            </a:r>
            <a:r>
              <a:rPr lang="it-IT" sz="1400" i="1" dirty="0"/>
              <a:t> e bonifica, che hanno cessato il loro rapporto di lavoro per effetto della chiusura, dismissione o fallimento dell’impresa presso cui erano occupati e il cui sito è interessato da piano di bonifica da parte dell’ente territoriale, che non hanno maturato i requisiti anagrafici e contributivi previsti dalla normativa vigente, che risultano ammalati con patologia asbesto-correlata accertata e riconosciuta ai sensi dell’articolo 13, comma 7, della legge 27 marzo 1992, n. 257, e successive modificazioni</a:t>
            </a:r>
            <a:r>
              <a:rPr lang="it-IT" sz="1400" dirty="0"/>
              <a:t>. </a:t>
            </a:r>
          </a:p>
          <a:p>
            <a:pPr marL="0" indent="0">
              <a:buNone/>
            </a:pPr>
            <a:endParaRPr lang="it-IT" b="1" u="sng" dirty="0"/>
          </a:p>
        </p:txBody>
      </p:sp>
      <p:sp>
        <p:nvSpPr>
          <p:cNvPr id="4" name="Segnaposto piè di pagina 3"/>
          <p:cNvSpPr>
            <a:spLocks noGrp="1"/>
          </p:cNvSpPr>
          <p:nvPr>
            <p:ph type="ftr" sz="quarter" idx="11"/>
          </p:nvPr>
        </p:nvSpPr>
        <p:spPr/>
        <p:txBody>
          <a:bodyPr/>
          <a:lstStyle/>
          <a:p>
            <a:pPr>
              <a:defRPr/>
            </a:pPr>
            <a:r>
              <a:rPr lang="it-IT" smtClean="0"/>
              <a:t>by S. Martorelli &amp; P.Zani </a:t>
            </a:r>
            <a:endParaRPr lang="it-IT"/>
          </a:p>
        </p:txBody>
      </p:sp>
      <p:sp>
        <p:nvSpPr>
          <p:cNvPr id="5" name="Segnaposto numero diapositiva 4"/>
          <p:cNvSpPr>
            <a:spLocks noGrp="1"/>
          </p:cNvSpPr>
          <p:nvPr>
            <p:ph type="sldNum" sz="quarter" idx="12"/>
          </p:nvPr>
        </p:nvSpPr>
        <p:spPr/>
        <p:txBody>
          <a:bodyPr/>
          <a:lstStyle/>
          <a:p>
            <a:pPr>
              <a:defRPr/>
            </a:pPr>
            <a:fld id="{6488846B-3EB0-449A-B2E5-21BA2D96950E}" type="slidenum">
              <a:rPr lang="it-IT" smtClean="0"/>
              <a:pPr>
                <a:defRPr/>
              </a:pPr>
              <a:t>23</a:t>
            </a:fld>
            <a:endParaRPr lang="it-IT"/>
          </a:p>
        </p:txBody>
      </p:sp>
      <p:sp>
        <p:nvSpPr>
          <p:cNvPr id="6" name="Titolo 1"/>
          <p:cNvSpPr>
            <a:spLocks noGrp="1"/>
          </p:cNvSpPr>
          <p:nvPr>
            <p:ph type="title"/>
          </p:nvPr>
        </p:nvSpPr>
        <p:spPr/>
        <p:txBody>
          <a:bodyPr/>
          <a:lstStyle/>
          <a:p>
            <a:pPr algn="l"/>
            <a:r>
              <a:rPr lang="it-IT" altLang="it-IT" sz="1400" b="1" dirty="0"/>
              <a:t>Legge n° 190 del 23 dicembre </a:t>
            </a:r>
            <a:r>
              <a:rPr lang="it-IT" altLang="it-IT" sz="1400" b="1" dirty="0" smtClean="0"/>
              <a:t>2014 - Legge </a:t>
            </a:r>
            <a:r>
              <a:rPr lang="it-IT" altLang="it-IT" sz="1400" b="1" dirty="0"/>
              <a:t>di stabilità </a:t>
            </a:r>
            <a:r>
              <a:rPr lang="it-IT" altLang="it-IT" sz="1400" b="1" dirty="0" smtClean="0"/>
              <a:t>2015 - Aspetti </a:t>
            </a:r>
            <a:r>
              <a:rPr lang="it-IT" altLang="it-IT" sz="1400" b="1" dirty="0"/>
              <a:t>previdenziali e </a:t>
            </a:r>
            <a:r>
              <a:rPr lang="it-IT" altLang="it-IT" sz="1400" b="1" dirty="0" smtClean="0"/>
              <a:t>assistenziali -</a:t>
            </a:r>
            <a:br>
              <a:rPr lang="it-IT" altLang="it-IT" sz="1400" b="1" dirty="0" smtClean="0"/>
            </a:br>
            <a:r>
              <a:rPr lang="it-IT" altLang="it-IT" sz="1600" b="1" i="1" dirty="0" smtClean="0">
                <a:solidFill>
                  <a:srgbClr val="FF0000"/>
                </a:solidFill>
              </a:rPr>
              <a:t>Comma 117:</a:t>
            </a:r>
            <a:br>
              <a:rPr lang="it-IT" altLang="it-IT" sz="1600" b="1" i="1" dirty="0" smtClean="0">
                <a:solidFill>
                  <a:srgbClr val="FF0000"/>
                </a:solidFill>
              </a:rPr>
            </a:br>
            <a:r>
              <a:rPr lang="it-IT" altLang="it-IT" sz="2000" b="1" dirty="0" smtClean="0">
                <a:solidFill>
                  <a:srgbClr val="FF0000"/>
                </a:solidFill>
              </a:rPr>
              <a:t>Benefici per i lavoratori esposti all’amianto</a:t>
            </a:r>
            <a:endParaRPr lang="it-IT" sz="2000" b="1" dirty="0">
              <a:solidFill>
                <a:srgbClr val="FF0000"/>
              </a:solidFill>
            </a:endParaRPr>
          </a:p>
        </p:txBody>
      </p:sp>
      <p:pic>
        <p:nvPicPr>
          <p:cNvPr id="7" name="Immagine 6" descr="http://www.inas.it/images/header/logo_Inas.jpg"/>
          <p:cNvPicPr/>
          <p:nvPr/>
        </p:nvPicPr>
        <p:blipFill>
          <a:blip r:embed="rId2">
            <a:extLst>
              <a:ext uri="{28A0092B-C50C-407E-A947-70E740481C1C}">
                <a14:useLocalDpi xmlns:a14="http://schemas.microsoft.com/office/drawing/2010/main" val="0"/>
              </a:ext>
            </a:extLst>
          </a:blip>
          <a:srcRect/>
          <a:stretch>
            <a:fillRect/>
          </a:stretch>
        </p:blipFill>
        <p:spPr bwMode="auto">
          <a:xfrm>
            <a:off x="10853031" y="6060828"/>
            <a:ext cx="962025" cy="516255"/>
          </a:xfrm>
          <a:prstGeom prst="rect">
            <a:avLst/>
          </a:prstGeom>
          <a:noFill/>
          <a:ln>
            <a:noFill/>
          </a:ln>
        </p:spPr>
      </p:pic>
    </p:spTree>
    <p:extLst>
      <p:ext uri="{BB962C8B-B14F-4D97-AF65-F5344CB8AC3E}">
        <p14:creationId xmlns:p14="http://schemas.microsoft.com/office/powerpoint/2010/main" val="18225550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None/>
            </a:pPr>
            <a:r>
              <a:rPr lang="it-IT" dirty="0" smtClean="0"/>
              <a:t>Legge 27 marzo 1992 n° 257</a:t>
            </a:r>
          </a:p>
          <a:p>
            <a:pPr marL="0" indent="0">
              <a:buNone/>
            </a:pPr>
            <a:r>
              <a:rPr lang="it-IT" sz="1400" i="1" dirty="0" smtClean="0"/>
              <a:t>Art. 13 comma 2 </a:t>
            </a:r>
          </a:p>
          <a:p>
            <a:pPr marL="0" indent="0">
              <a:buNone/>
            </a:pPr>
            <a:r>
              <a:rPr lang="it-IT" sz="1400" i="1" dirty="0" smtClean="0"/>
              <a:t>…</a:t>
            </a:r>
            <a:r>
              <a:rPr lang="it-IT" sz="1000" i="1" dirty="0" smtClean="0"/>
              <a:t>omissis</a:t>
            </a:r>
            <a:r>
              <a:rPr lang="it-IT" sz="1400" i="1" dirty="0" smtClean="0"/>
              <a:t>…. i </a:t>
            </a:r>
            <a:r>
              <a:rPr lang="it-IT" sz="1400" i="1" dirty="0"/>
              <a:t>lavoratori occupati nelle imprese di cui al comma 1, anche se in corso di dismissione o sottoposte a </a:t>
            </a:r>
            <a:r>
              <a:rPr lang="it-IT" sz="1400" i="1" dirty="0" smtClean="0"/>
              <a:t>procedure </a:t>
            </a:r>
            <a:r>
              <a:rPr lang="it-IT" sz="1400" i="1" dirty="0"/>
              <a:t>fallimentari, e che possano far valere nell'assicurazione generale obbligatoria per </a:t>
            </a:r>
            <a:r>
              <a:rPr lang="it-IT" sz="1400" i="1" dirty="0" smtClean="0"/>
              <a:t>l'invalidità, </a:t>
            </a:r>
            <a:r>
              <a:rPr lang="it-IT" sz="1400" i="1" dirty="0"/>
              <a:t>la vecchiaia ed i superstiti almeno trenta anni di </a:t>
            </a:r>
            <a:r>
              <a:rPr lang="it-IT" sz="1400" i="1" dirty="0" smtClean="0"/>
              <a:t>anzianità </a:t>
            </a:r>
            <a:r>
              <a:rPr lang="it-IT" sz="1400" i="1" dirty="0"/>
              <a:t>assicurativa e contributiva agli effetti delle disposizioni previste dall'articolo 22, primo comma, lettere a) e b), della legge 30 aprile 1969, n. 153, e successive modificazioni, hanno </a:t>
            </a:r>
            <a:r>
              <a:rPr lang="it-IT" sz="1400" i="1" dirty="0" smtClean="0"/>
              <a:t>facoltà </a:t>
            </a:r>
            <a:r>
              <a:rPr lang="it-IT" sz="1400" i="1" dirty="0"/>
              <a:t>di richiedere la concessione di un trattamento di pensione secondo la disciplina di cui al medesimo articolo 22 della legge 30 aprile 1969, n. 153, e successive modificazioni, con una maggiorazione </a:t>
            </a:r>
            <a:r>
              <a:rPr lang="it-IT" sz="1400" i="1" dirty="0" smtClean="0"/>
              <a:t>dell'anzianità </a:t>
            </a:r>
            <a:r>
              <a:rPr lang="it-IT" sz="1400" i="1" dirty="0"/>
              <a:t>assicurativa e contributiva pari al periodo necessario per la maturazione del requisito dei </a:t>
            </a:r>
            <a:r>
              <a:rPr lang="it-IT" sz="1400" i="1" dirty="0" smtClean="0"/>
              <a:t>trentacinque </a:t>
            </a:r>
            <a:r>
              <a:rPr lang="it-IT" sz="1400" i="1" dirty="0"/>
              <a:t>anni prescritto dalle disposizioni soprarichiamate, in ogni caso non superiore al periodo compreso tra la data di risoluzione del rapporto e quella del compimento di sessanta anni, se uomini, o cinquantacinque anni se donne. </a:t>
            </a:r>
          </a:p>
        </p:txBody>
      </p:sp>
      <p:sp>
        <p:nvSpPr>
          <p:cNvPr id="4" name="Segnaposto piè di pagina 3"/>
          <p:cNvSpPr>
            <a:spLocks noGrp="1"/>
          </p:cNvSpPr>
          <p:nvPr>
            <p:ph type="ftr" sz="quarter" idx="11"/>
          </p:nvPr>
        </p:nvSpPr>
        <p:spPr/>
        <p:txBody>
          <a:bodyPr/>
          <a:lstStyle/>
          <a:p>
            <a:pPr>
              <a:defRPr/>
            </a:pPr>
            <a:r>
              <a:rPr lang="it-IT" smtClean="0"/>
              <a:t>by S. Martorelli &amp; P.Zani </a:t>
            </a:r>
            <a:endParaRPr lang="it-IT"/>
          </a:p>
        </p:txBody>
      </p:sp>
      <p:sp>
        <p:nvSpPr>
          <p:cNvPr id="5" name="Segnaposto numero diapositiva 4"/>
          <p:cNvSpPr>
            <a:spLocks noGrp="1"/>
          </p:cNvSpPr>
          <p:nvPr>
            <p:ph type="sldNum" sz="quarter" idx="12"/>
          </p:nvPr>
        </p:nvSpPr>
        <p:spPr/>
        <p:txBody>
          <a:bodyPr/>
          <a:lstStyle/>
          <a:p>
            <a:pPr>
              <a:defRPr/>
            </a:pPr>
            <a:fld id="{6488846B-3EB0-449A-B2E5-21BA2D96950E}" type="slidenum">
              <a:rPr lang="it-IT" smtClean="0"/>
              <a:pPr>
                <a:defRPr/>
              </a:pPr>
              <a:t>24</a:t>
            </a:fld>
            <a:endParaRPr lang="it-IT"/>
          </a:p>
        </p:txBody>
      </p:sp>
      <p:sp>
        <p:nvSpPr>
          <p:cNvPr id="6" name="Titolo 1"/>
          <p:cNvSpPr>
            <a:spLocks noGrp="1"/>
          </p:cNvSpPr>
          <p:nvPr>
            <p:ph type="title"/>
          </p:nvPr>
        </p:nvSpPr>
        <p:spPr/>
        <p:txBody>
          <a:bodyPr/>
          <a:lstStyle/>
          <a:p>
            <a:pPr algn="l"/>
            <a:r>
              <a:rPr lang="it-IT" altLang="it-IT" sz="1400" b="1" dirty="0"/>
              <a:t>Legge n° 190 del 23 dicembre </a:t>
            </a:r>
            <a:r>
              <a:rPr lang="it-IT" altLang="it-IT" sz="1400" b="1" dirty="0" smtClean="0"/>
              <a:t>2014 - Legge </a:t>
            </a:r>
            <a:r>
              <a:rPr lang="it-IT" altLang="it-IT" sz="1400" b="1" dirty="0"/>
              <a:t>di stabilità </a:t>
            </a:r>
            <a:r>
              <a:rPr lang="it-IT" altLang="it-IT" sz="1400" b="1" dirty="0" smtClean="0"/>
              <a:t>2015 - Aspetti </a:t>
            </a:r>
            <a:r>
              <a:rPr lang="it-IT" altLang="it-IT" sz="1400" b="1" dirty="0"/>
              <a:t>previdenziali e </a:t>
            </a:r>
            <a:r>
              <a:rPr lang="it-IT" altLang="it-IT" sz="1400" b="1" dirty="0" smtClean="0"/>
              <a:t>assistenziali -</a:t>
            </a:r>
            <a:br>
              <a:rPr lang="it-IT" altLang="it-IT" sz="1400" b="1" dirty="0" smtClean="0"/>
            </a:br>
            <a:r>
              <a:rPr lang="it-IT" altLang="it-IT" sz="1600" b="1" i="1" dirty="0" smtClean="0">
                <a:solidFill>
                  <a:srgbClr val="FF0000"/>
                </a:solidFill>
              </a:rPr>
              <a:t>Comma 117:</a:t>
            </a:r>
            <a:br>
              <a:rPr lang="it-IT" altLang="it-IT" sz="1600" b="1" i="1" dirty="0" smtClean="0">
                <a:solidFill>
                  <a:srgbClr val="FF0000"/>
                </a:solidFill>
              </a:rPr>
            </a:br>
            <a:r>
              <a:rPr lang="it-IT" altLang="it-IT" sz="2000" b="1" dirty="0" smtClean="0">
                <a:solidFill>
                  <a:srgbClr val="FF0000"/>
                </a:solidFill>
              </a:rPr>
              <a:t>Benefici per i lavoratori esposti all’amianto</a:t>
            </a:r>
            <a:endParaRPr lang="it-IT" sz="2000" b="1" dirty="0">
              <a:solidFill>
                <a:srgbClr val="FF0000"/>
              </a:solidFill>
            </a:endParaRPr>
          </a:p>
        </p:txBody>
      </p:sp>
      <p:pic>
        <p:nvPicPr>
          <p:cNvPr id="7" name="Immagine 6" descr="http://www.inas.it/images/header/logo_Inas.jpg"/>
          <p:cNvPicPr/>
          <p:nvPr/>
        </p:nvPicPr>
        <p:blipFill>
          <a:blip r:embed="rId2">
            <a:extLst>
              <a:ext uri="{28A0092B-C50C-407E-A947-70E740481C1C}">
                <a14:useLocalDpi xmlns:a14="http://schemas.microsoft.com/office/drawing/2010/main" val="0"/>
              </a:ext>
            </a:extLst>
          </a:blip>
          <a:srcRect/>
          <a:stretch>
            <a:fillRect/>
          </a:stretch>
        </p:blipFill>
        <p:spPr bwMode="auto">
          <a:xfrm>
            <a:off x="10830453" y="6094695"/>
            <a:ext cx="962025" cy="516255"/>
          </a:xfrm>
          <a:prstGeom prst="rect">
            <a:avLst/>
          </a:prstGeom>
          <a:noFill/>
          <a:ln>
            <a:noFill/>
          </a:ln>
        </p:spPr>
      </p:pic>
    </p:spTree>
    <p:extLst>
      <p:ext uri="{BB962C8B-B14F-4D97-AF65-F5344CB8AC3E}">
        <p14:creationId xmlns:p14="http://schemas.microsoft.com/office/powerpoint/2010/main" val="29659235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None/>
            </a:pPr>
            <a:endParaRPr lang="it-IT" dirty="0" smtClean="0"/>
          </a:p>
          <a:p>
            <a:pPr marL="0" indent="0">
              <a:buNone/>
            </a:pPr>
            <a:endParaRPr lang="it-IT" dirty="0"/>
          </a:p>
          <a:p>
            <a:pPr marL="0" indent="0">
              <a:buNone/>
            </a:pPr>
            <a:r>
              <a:rPr lang="it-IT" dirty="0" smtClean="0"/>
              <a:t>Per </a:t>
            </a:r>
            <a:r>
              <a:rPr lang="it-IT" dirty="0"/>
              <a:t>il conseguimento dei benefici previdenziali previsti per i lavoratori esposti all’amianto ancora in servizio, con effetto dal 1° gennaio 2015 e senza corresponsione di ratei arretrati, non si tiene conto dei provvedimenti di annullamento delle certificazioni rilasciate </a:t>
            </a:r>
            <a:r>
              <a:rPr lang="it-IT" dirty="0" err="1"/>
              <a:t>dall’Inail</a:t>
            </a:r>
            <a:r>
              <a:rPr lang="it-IT" dirty="0"/>
              <a:t>, salvo i casi di dolo accertati in via giudiziale. </a:t>
            </a:r>
          </a:p>
        </p:txBody>
      </p:sp>
      <p:sp>
        <p:nvSpPr>
          <p:cNvPr id="4" name="Segnaposto piè di pagina 3"/>
          <p:cNvSpPr>
            <a:spLocks noGrp="1"/>
          </p:cNvSpPr>
          <p:nvPr>
            <p:ph type="ftr" sz="quarter" idx="11"/>
          </p:nvPr>
        </p:nvSpPr>
        <p:spPr/>
        <p:txBody>
          <a:bodyPr/>
          <a:lstStyle/>
          <a:p>
            <a:pPr>
              <a:defRPr/>
            </a:pPr>
            <a:r>
              <a:rPr lang="it-IT" smtClean="0"/>
              <a:t>by S. Martorelli &amp; P.Zani </a:t>
            </a:r>
            <a:endParaRPr lang="it-IT"/>
          </a:p>
        </p:txBody>
      </p:sp>
      <p:sp>
        <p:nvSpPr>
          <p:cNvPr id="5" name="Segnaposto numero diapositiva 4"/>
          <p:cNvSpPr>
            <a:spLocks noGrp="1"/>
          </p:cNvSpPr>
          <p:nvPr>
            <p:ph type="sldNum" sz="quarter" idx="12"/>
          </p:nvPr>
        </p:nvSpPr>
        <p:spPr/>
        <p:txBody>
          <a:bodyPr/>
          <a:lstStyle/>
          <a:p>
            <a:pPr>
              <a:defRPr/>
            </a:pPr>
            <a:fld id="{6488846B-3EB0-449A-B2E5-21BA2D96950E}" type="slidenum">
              <a:rPr lang="it-IT" smtClean="0"/>
              <a:pPr>
                <a:defRPr/>
              </a:pPr>
              <a:t>25</a:t>
            </a:fld>
            <a:endParaRPr lang="it-IT"/>
          </a:p>
        </p:txBody>
      </p:sp>
      <p:sp>
        <p:nvSpPr>
          <p:cNvPr id="6" name="Titolo 1"/>
          <p:cNvSpPr>
            <a:spLocks noGrp="1"/>
          </p:cNvSpPr>
          <p:nvPr>
            <p:ph type="title"/>
          </p:nvPr>
        </p:nvSpPr>
        <p:spPr/>
        <p:txBody>
          <a:bodyPr/>
          <a:lstStyle/>
          <a:p>
            <a:pPr algn="l"/>
            <a:r>
              <a:rPr lang="it-IT" altLang="it-IT" sz="1400" b="1" dirty="0"/>
              <a:t>Legge n° 190 del 23 dicembre </a:t>
            </a:r>
            <a:r>
              <a:rPr lang="it-IT" altLang="it-IT" sz="1400" b="1" dirty="0" smtClean="0"/>
              <a:t>2014 - Legge </a:t>
            </a:r>
            <a:r>
              <a:rPr lang="it-IT" altLang="it-IT" sz="1400" b="1" dirty="0"/>
              <a:t>di stabilità </a:t>
            </a:r>
            <a:r>
              <a:rPr lang="it-IT" altLang="it-IT" sz="1400" b="1" dirty="0" smtClean="0"/>
              <a:t>2015 - Aspetti </a:t>
            </a:r>
            <a:r>
              <a:rPr lang="it-IT" altLang="it-IT" sz="1400" b="1" dirty="0"/>
              <a:t>previdenziali e </a:t>
            </a:r>
            <a:r>
              <a:rPr lang="it-IT" altLang="it-IT" sz="1400" b="1" dirty="0" smtClean="0"/>
              <a:t>assistenziali -</a:t>
            </a:r>
            <a:br>
              <a:rPr lang="it-IT" altLang="it-IT" sz="1400" b="1" dirty="0" smtClean="0"/>
            </a:br>
            <a:r>
              <a:rPr lang="it-IT" altLang="it-IT" sz="1600" b="1" i="1" dirty="0" smtClean="0">
                <a:solidFill>
                  <a:srgbClr val="FF0000"/>
                </a:solidFill>
              </a:rPr>
              <a:t>Comma 112:</a:t>
            </a:r>
            <a:br>
              <a:rPr lang="it-IT" altLang="it-IT" sz="1600" b="1" i="1" dirty="0" smtClean="0">
                <a:solidFill>
                  <a:srgbClr val="FF0000"/>
                </a:solidFill>
              </a:rPr>
            </a:br>
            <a:r>
              <a:rPr lang="it-IT" altLang="it-IT" sz="2000" b="1" dirty="0" smtClean="0">
                <a:solidFill>
                  <a:srgbClr val="FF0000"/>
                </a:solidFill>
              </a:rPr>
              <a:t>Annullamento certificazioni rilasciate dall’INAIL per l’amianto</a:t>
            </a:r>
            <a:endParaRPr lang="it-IT" sz="2000" b="1" dirty="0">
              <a:solidFill>
                <a:srgbClr val="FF0000"/>
              </a:solidFill>
            </a:endParaRPr>
          </a:p>
        </p:txBody>
      </p:sp>
      <p:pic>
        <p:nvPicPr>
          <p:cNvPr id="7" name="Immagine 6" descr="http://www.inas.it/images/header/logo_Inas.jpg"/>
          <p:cNvPicPr/>
          <p:nvPr/>
        </p:nvPicPr>
        <p:blipFill>
          <a:blip r:embed="rId2">
            <a:extLst>
              <a:ext uri="{28A0092B-C50C-407E-A947-70E740481C1C}">
                <a14:useLocalDpi xmlns:a14="http://schemas.microsoft.com/office/drawing/2010/main" val="0"/>
              </a:ext>
            </a:extLst>
          </a:blip>
          <a:srcRect/>
          <a:stretch>
            <a:fillRect/>
          </a:stretch>
        </p:blipFill>
        <p:spPr bwMode="auto">
          <a:xfrm>
            <a:off x="10751431" y="6105983"/>
            <a:ext cx="962025" cy="516255"/>
          </a:xfrm>
          <a:prstGeom prst="rect">
            <a:avLst/>
          </a:prstGeom>
          <a:noFill/>
          <a:ln>
            <a:noFill/>
          </a:ln>
        </p:spPr>
      </p:pic>
    </p:spTree>
    <p:extLst>
      <p:ext uri="{BB962C8B-B14F-4D97-AF65-F5344CB8AC3E}">
        <p14:creationId xmlns:p14="http://schemas.microsoft.com/office/powerpoint/2010/main" val="32867842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lgn="ctr">
              <a:buNone/>
            </a:pPr>
            <a:r>
              <a:rPr lang="it-IT" b="1" u="sng" dirty="0" smtClean="0"/>
              <a:t>Testo di legge</a:t>
            </a:r>
          </a:p>
          <a:p>
            <a:pPr marL="0" indent="0">
              <a:buNone/>
            </a:pPr>
            <a:r>
              <a:rPr lang="it-IT" i="1" dirty="0" smtClean="0"/>
              <a:t>Comma 112</a:t>
            </a:r>
          </a:p>
          <a:p>
            <a:pPr marL="0" indent="0">
              <a:buNone/>
            </a:pPr>
            <a:r>
              <a:rPr lang="it-IT" i="1" dirty="0" smtClean="0"/>
              <a:t>Ai </a:t>
            </a:r>
            <a:r>
              <a:rPr lang="it-IT" i="1" dirty="0"/>
              <a:t>fini del conseguimento delle prestazioni pensionistiche da parte dei lavoratori attualmente in servizio, con effetto dal 1° gennaio 2015, senza corresponsione di ratei arretrati, non si tiene conto dei provvedimenti di annullamento delle certificazioni rilasciate dall’Istituto nazionale per l’assicurazione contro gli infortuni sul lavoro (INAIL) per il conseguimento dei benefìci di cui all’articolo 13, comma 8, della legge 27 marzo 1992, n. 257, e successive modificazioni, salvo il caso di dolo dell’interessato accertato in via giudiziale con sentenza definitiva. </a:t>
            </a:r>
            <a:endParaRPr lang="it-IT" dirty="0"/>
          </a:p>
          <a:p>
            <a:pPr marL="0" indent="0">
              <a:buNone/>
            </a:pPr>
            <a:r>
              <a:rPr lang="it-IT" i="1" dirty="0"/>
              <a:t> </a:t>
            </a:r>
            <a:endParaRPr lang="it-IT" dirty="0"/>
          </a:p>
          <a:p>
            <a:pPr marL="0" indent="0" algn="ctr">
              <a:buNone/>
            </a:pPr>
            <a:endParaRPr lang="it-IT" b="1" u="sng" dirty="0"/>
          </a:p>
        </p:txBody>
      </p:sp>
      <p:sp>
        <p:nvSpPr>
          <p:cNvPr id="4" name="Segnaposto piè di pagina 3"/>
          <p:cNvSpPr>
            <a:spLocks noGrp="1"/>
          </p:cNvSpPr>
          <p:nvPr>
            <p:ph type="ftr" sz="quarter" idx="11"/>
          </p:nvPr>
        </p:nvSpPr>
        <p:spPr/>
        <p:txBody>
          <a:bodyPr/>
          <a:lstStyle/>
          <a:p>
            <a:pPr>
              <a:defRPr/>
            </a:pPr>
            <a:r>
              <a:rPr lang="it-IT" smtClean="0"/>
              <a:t>by S. Martorelli &amp; P.Zani </a:t>
            </a:r>
            <a:endParaRPr lang="it-IT"/>
          </a:p>
        </p:txBody>
      </p:sp>
      <p:sp>
        <p:nvSpPr>
          <p:cNvPr id="5" name="Segnaposto numero diapositiva 4"/>
          <p:cNvSpPr>
            <a:spLocks noGrp="1"/>
          </p:cNvSpPr>
          <p:nvPr>
            <p:ph type="sldNum" sz="quarter" idx="12"/>
          </p:nvPr>
        </p:nvSpPr>
        <p:spPr/>
        <p:txBody>
          <a:bodyPr/>
          <a:lstStyle/>
          <a:p>
            <a:pPr>
              <a:defRPr/>
            </a:pPr>
            <a:fld id="{6488846B-3EB0-449A-B2E5-21BA2D96950E}" type="slidenum">
              <a:rPr lang="it-IT" smtClean="0"/>
              <a:pPr>
                <a:defRPr/>
              </a:pPr>
              <a:t>26</a:t>
            </a:fld>
            <a:endParaRPr lang="it-IT"/>
          </a:p>
        </p:txBody>
      </p:sp>
      <p:sp>
        <p:nvSpPr>
          <p:cNvPr id="6" name="Titolo 1"/>
          <p:cNvSpPr>
            <a:spLocks noGrp="1"/>
          </p:cNvSpPr>
          <p:nvPr>
            <p:ph type="title"/>
          </p:nvPr>
        </p:nvSpPr>
        <p:spPr/>
        <p:txBody>
          <a:bodyPr/>
          <a:lstStyle/>
          <a:p>
            <a:pPr algn="l"/>
            <a:r>
              <a:rPr lang="it-IT" altLang="it-IT" sz="1400" b="1" dirty="0"/>
              <a:t>Legge n° 190 del 23 dicembre </a:t>
            </a:r>
            <a:r>
              <a:rPr lang="it-IT" altLang="it-IT" sz="1400" b="1" dirty="0" smtClean="0"/>
              <a:t>2014 - Legge </a:t>
            </a:r>
            <a:r>
              <a:rPr lang="it-IT" altLang="it-IT" sz="1400" b="1" dirty="0"/>
              <a:t>di stabilità </a:t>
            </a:r>
            <a:r>
              <a:rPr lang="it-IT" altLang="it-IT" sz="1400" b="1" dirty="0" smtClean="0"/>
              <a:t>2015 - Aspetti </a:t>
            </a:r>
            <a:r>
              <a:rPr lang="it-IT" altLang="it-IT" sz="1400" b="1" dirty="0"/>
              <a:t>previdenziali e </a:t>
            </a:r>
            <a:r>
              <a:rPr lang="it-IT" altLang="it-IT" sz="1400" b="1" dirty="0" smtClean="0"/>
              <a:t>assistenziali -</a:t>
            </a:r>
            <a:br>
              <a:rPr lang="it-IT" altLang="it-IT" sz="1400" b="1" dirty="0" smtClean="0"/>
            </a:br>
            <a:r>
              <a:rPr lang="it-IT" altLang="it-IT" sz="1600" b="1" i="1" dirty="0" smtClean="0">
                <a:solidFill>
                  <a:srgbClr val="FF0000"/>
                </a:solidFill>
              </a:rPr>
              <a:t>Comma 112:</a:t>
            </a:r>
            <a:br>
              <a:rPr lang="it-IT" altLang="it-IT" sz="1600" b="1" i="1" dirty="0" smtClean="0">
                <a:solidFill>
                  <a:srgbClr val="FF0000"/>
                </a:solidFill>
              </a:rPr>
            </a:br>
            <a:r>
              <a:rPr lang="it-IT" altLang="it-IT" sz="2000" b="1" dirty="0" smtClean="0">
                <a:solidFill>
                  <a:srgbClr val="FF0000"/>
                </a:solidFill>
              </a:rPr>
              <a:t>Annullamento certificazioni rilasciate dall’INAIL per l’amianto</a:t>
            </a:r>
            <a:endParaRPr lang="it-IT" sz="2000" b="1" dirty="0">
              <a:solidFill>
                <a:srgbClr val="FF0000"/>
              </a:solidFill>
            </a:endParaRPr>
          </a:p>
        </p:txBody>
      </p:sp>
      <p:pic>
        <p:nvPicPr>
          <p:cNvPr id="7" name="Immagine 6" descr="http://www.inas.it/images/header/logo_Inas.jpg"/>
          <p:cNvPicPr/>
          <p:nvPr/>
        </p:nvPicPr>
        <p:blipFill>
          <a:blip r:embed="rId2">
            <a:extLst>
              <a:ext uri="{28A0092B-C50C-407E-A947-70E740481C1C}">
                <a14:useLocalDpi xmlns:a14="http://schemas.microsoft.com/office/drawing/2010/main" val="0"/>
              </a:ext>
            </a:extLst>
          </a:blip>
          <a:srcRect/>
          <a:stretch>
            <a:fillRect/>
          </a:stretch>
        </p:blipFill>
        <p:spPr bwMode="auto">
          <a:xfrm>
            <a:off x="10672409" y="6026961"/>
            <a:ext cx="962025" cy="516255"/>
          </a:xfrm>
          <a:prstGeom prst="rect">
            <a:avLst/>
          </a:prstGeom>
          <a:noFill/>
          <a:ln>
            <a:noFill/>
          </a:ln>
        </p:spPr>
      </p:pic>
    </p:spTree>
    <p:extLst>
      <p:ext uri="{BB962C8B-B14F-4D97-AF65-F5344CB8AC3E}">
        <p14:creationId xmlns:p14="http://schemas.microsoft.com/office/powerpoint/2010/main" val="8379561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None/>
            </a:pPr>
            <a:r>
              <a:rPr lang="it-IT" dirty="0"/>
              <a:t>E’ fissato al 31 gennaio 2015 il termine ultimo per richiedere all’Inps il riconoscimento dei benefici previdenziali previsti per l’esposizione lavorativa all’amianto da parte di soggetti</a:t>
            </a:r>
            <a:r>
              <a:rPr lang="it-IT" dirty="0" smtClean="0"/>
              <a:t>:</a:t>
            </a:r>
          </a:p>
          <a:p>
            <a:pPr marL="0" indent="0">
              <a:buNone/>
            </a:pPr>
            <a:endParaRPr lang="it-IT" dirty="0"/>
          </a:p>
          <a:p>
            <a:pPr lvl="1"/>
            <a:r>
              <a:rPr lang="it-IT" dirty="0"/>
              <a:t>collocati in mobilità dall’azienda per cessazione dell’attività lavorativa</a:t>
            </a:r>
          </a:p>
          <a:p>
            <a:pPr lvl="1"/>
            <a:r>
              <a:rPr lang="it-IT" dirty="0"/>
              <a:t>che avevano presentato domanda di riconoscimento dei periodi di esposizione entro il 15 giugno 2005, ma dopo il 2 ottobre 2003</a:t>
            </a:r>
          </a:p>
          <a:p>
            <a:pPr lvl="1"/>
            <a:r>
              <a:rPr lang="it-IT" dirty="0"/>
              <a:t>che hanno ottenuto in via giudiziale definitiva l’accertamento dell’avvenuta esposizione all’amianto secondo i criteri previsti dalla legge. </a:t>
            </a:r>
          </a:p>
          <a:p>
            <a:pPr marL="0" indent="0">
              <a:buNone/>
            </a:pPr>
            <a:endParaRPr lang="it-IT" dirty="0"/>
          </a:p>
        </p:txBody>
      </p:sp>
      <p:sp>
        <p:nvSpPr>
          <p:cNvPr id="4" name="Segnaposto piè di pagina 3"/>
          <p:cNvSpPr>
            <a:spLocks noGrp="1"/>
          </p:cNvSpPr>
          <p:nvPr>
            <p:ph type="ftr" sz="quarter" idx="11"/>
          </p:nvPr>
        </p:nvSpPr>
        <p:spPr/>
        <p:txBody>
          <a:bodyPr/>
          <a:lstStyle/>
          <a:p>
            <a:pPr>
              <a:defRPr/>
            </a:pPr>
            <a:r>
              <a:rPr lang="it-IT" smtClean="0"/>
              <a:t>by S. Martorelli &amp; P.Zani </a:t>
            </a:r>
            <a:endParaRPr lang="it-IT"/>
          </a:p>
        </p:txBody>
      </p:sp>
      <p:sp>
        <p:nvSpPr>
          <p:cNvPr id="5" name="Segnaposto numero diapositiva 4"/>
          <p:cNvSpPr>
            <a:spLocks noGrp="1"/>
          </p:cNvSpPr>
          <p:nvPr>
            <p:ph type="sldNum" sz="quarter" idx="12"/>
          </p:nvPr>
        </p:nvSpPr>
        <p:spPr/>
        <p:txBody>
          <a:bodyPr/>
          <a:lstStyle/>
          <a:p>
            <a:pPr>
              <a:defRPr/>
            </a:pPr>
            <a:fld id="{6488846B-3EB0-449A-B2E5-21BA2D96950E}" type="slidenum">
              <a:rPr lang="it-IT" smtClean="0"/>
              <a:pPr>
                <a:defRPr/>
              </a:pPr>
              <a:t>27</a:t>
            </a:fld>
            <a:endParaRPr lang="it-IT"/>
          </a:p>
        </p:txBody>
      </p:sp>
      <p:sp>
        <p:nvSpPr>
          <p:cNvPr id="6" name="Titolo 1"/>
          <p:cNvSpPr>
            <a:spLocks noGrp="1"/>
          </p:cNvSpPr>
          <p:nvPr>
            <p:ph type="title"/>
          </p:nvPr>
        </p:nvSpPr>
        <p:spPr/>
        <p:txBody>
          <a:bodyPr/>
          <a:lstStyle/>
          <a:p>
            <a:pPr algn="l"/>
            <a:r>
              <a:rPr lang="it-IT" altLang="it-IT" sz="1400" b="1" dirty="0"/>
              <a:t>Legge n° 190 del 23 dicembre </a:t>
            </a:r>
            <a:r>
              <a:rPr lang="it-IT" altLang="it-IT" sz="1400" b="1" dirty="0" smtClean="0"/>
              <a:t>2014 - Legge </a:t>
            </a:r>
            <a:r>
              <a:rPr lang="it-IT" altLang="it-IT" sz="1400" b="1" dirty="0"/>
              <a:t>di stabilità </a:t>
            </a:r>
            <a:r>
              <a:rPr lang="it-IT" altLang="it-IT" sz="1400" b="1" dirty="0" smtClean="0"/>
              <a:t>2015 - Aspetti </a:t>
            </a:r>
            <a:r>
              <a:rPr lang="it-IT" altLang="it-IT" sz="1400" b="1" dirty="0"/>
              <a:t>previdenziali e </a:t>
            </a:r>
            <a:r>
              <a:rPr lang="it-IT" altLang="it-IT" sz="1400" b="1" dirty="0" smtClean="0"/>
              <a:t>assistenziali -</a:t>
            </a:r>
            <a:br>
              <a:rPr lang="it-IT" altLang="it-IT" sz="1400" b="1" dirty="0" smtClean="0"/>
            </a:br>
            <a:r>
              <a:rPr lang="it-IT" altLang="it-IT" sz="1600" b="1" i="1" dirty="0" smtClean="0">
                <a:solidFill>
                  <a:srgbClr val="FF0000"/>
                </a:solidFill>
              </a:rPr>
              <a:t>Comma 115:</a:t>
            </a:r>
            <a:br>
              <a:rPr lang="it-IT" altLang="it-IT" sz="1600" b="1" i="1" dirty="0" smtClean="0">
                <a:solidFill>
                  <a:srgbClr val="FF0000"/>
                </a:solidFill>
              </a:rPr>
            </a:br>
            <a:r>
              <a:rPr lang="it-IT" altLang="it-IT" sz="2000" b="1" dirty="0" smtClean="0">
                <a:solidFill>
                  <a:srgbClr val="FF0000"/>
                </a:solidFill>
              </a:rPr>
              <a:t>Riapertura termini per i benefici previdenziali per esposizione amianto </a:t>
            </a:r>
            <a:endParaRPr lang="it-IT" sz="2000" b="1" dirty="0">
              <a:solidFill>
                <a:srgbClr val="FF0000"/>
              </a:solidFill>
            </a:endParaRPr>
          </a:p>
        </p:txBody>
      </p:sp>
      <p:pic>
        <p:nvPicPr>
          <p:cNvPr id="7" name="Immagine 6" descr="http://www.inas.it/images/header/logo_Inas.jpg"/>
          <p:cNvPicPr/>
          <p:nvPr/>
        </p:nvPicPr>
        <p:blipFill>
          <a:blip r:embed="rId2">
            <a:extLst>
              <a:ext uri="{28A0092B-C50C-407E-A947-70E740481C1C}">
                <a14:useLocalDpi xmlns:a14="http://schemas.microsoft.com/office/drawing/2010/main" val="0"/>
              </a:ext>
            </a:extLst>
          </a:blip>
          <a:srcRect/>
          <a:stretch>
            <a:fillRect/>
          </a:stretch>
        </p:blipFill>
        <p:spPr bwMode="auto">
          <a:xfrm>
            <a:off x="10762720" y="6049539"/>
            <a:ext cx="962025" cy="516255"/>
          </a:xfrm>
          <a:prstGeom prst="rect">
            <a:avLst/>
          </a:prstGeom>
          <a:noFill/>
          <a:ln>
            <a:noFill/>
          </a:ln>
        </p:spPr>
      </p:pic>
    </p:spTree>
    <p:extLst>
      <p:ext uri="{BB962C8B-B14F-4D97-AF65-F5344CB8AC3E}">
        <p14:creationId xmlns:p14="http://schemas.microsoft.com/office/powerpoint/2010/main" val="1154284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lgn="ctr">
              <a:buNone/>
            </a:pPr>
            <a:r>
              <a:rPr lang="it-IT" b="1" u="sng" dirty="0" smtClean="0"/>
              <a:t>Testo di legge</a:t>
            </a:r>
          </a:p>
          <a:p>
            <a:pPr marL="0" indent="0">
              <a:buNone/>
            </a:pPr>
            <a:r>
              <a:rPr lang="it-IT" sz="1400" i="1" dirty="0" smtClean="0"/>
              <a:t>Comma 115</a:t>
            </a:r>
          </a:p>
          <a:p>
            <a:pPr marL="0" indent="0">
              <a:buNone/>
            </a:pPr>
            <a:r>
              <a:rPr lang="it-IT" sz="1400" i="1" dirty="0" smtClean="0"/>
              <a:t>Entro </a:t>
            </a:r>
            <a:r>
              <a:rPr lang="it-IT" sz="1400" i="1" dirty="0"/>
              <a:t>il 31 gennaio 2015 gli assicurati all’assicurazione generale obbligatoria, gestita dall’INPS, e all’assicurazione obbligatoria contro le malattie professionali, gestita dall’INAIL, dipendenti da aziende che hanno collocato tutti i dipendenti in mobilità per cessazione dell’attività lavorativa, i quali abbiano ottenuto in via giudiziale definitiva l’accertamento dell’avvenuta esposizione all’amianto per un periodo superiore a dieci anni e in quantità superiori ai limiti di legge e che, avendo presentato domanda successivamente al 2 ottobre 2003, abbiano conseguentemente ottenuto il riconoscimento dei benefìci previdenziali di cui all’articolo 47 del decreto-legge 30 settembre 2003, n. 269, convertito, con modificazioni, dalla legge 24 novembre 2003, n. 326, possono presentare domanda all’INPS per il riconoscimento della maggiorazione secondo il regime vigente al tempo in cui l’esposizione si è realizzata ai sensi dell’articolo 13, comma 8, della legge 27 marzo 1992, n. 257, e successive modificazioni. Le prestazioni conseguenti non possono avere decorrenza anteriore al 1° gennaio 2015</a:t>
            </a:r>
            <a:endParaRPr lang="it-IT" sz="1400" dirty="0"/>
          </a:p>
          <a:p>
            <a:pPr marL="0" indent="0">
              <a:buNone/>
            </a:pPr>
            <a:endParaRPr lang="it-IT" dirty="0"/>
          </a:p>
        </p:txBody>
      </p:sp>
      <p:sp>
        <p:nvSpPr>
          <p:cNvPr id="4" name="Segnaposto piè di pagina 3"/>
          <p:cNvSpPr>
            <a:spLocks noGrp="1"/>
          </p:cNvSpPr>
          <p:nvPr>
            <p:ph type="ftr" sz="quarter" idx="11"/>
          </p:nvPr>
        </p:nvSpPr>
        <p:spPr/>
        <p:txBody>
          <a:bodyPr/>
          <a:lstStyle/>
          <a:p>
            <a:pPr>
              <a:defRPr/>
            </a:pPr>
            <a:r>
              <a:rPr lang="it-IT" smtClean="0"/>
              <a:t>by S. Martorelli &amp; P.Zani </a:t>
            </a:r>
            <a:endParaRPr lang="it-IT"/>
          </a:p>
        </p:txBody>
      </p:sp>
      <p:sp>
        <p:nvSpPr>
          <p:cNvPr id="5" name="Segnaposto numero diapositiva 4"/>
          <p:cNvSpPr>
            <a:spLocks noGrp="1"/>
          </p:cNvSpPr>
          <p:nvPr>
            <p:ph type="sldNum" sz="quarter" idx="12"/>
          </p:nvPr>
        </p:nvSpPr>
        <p:spPr/>
        <p:txBody>
          <a:bodyPr/>
          <a:lstStyle/>
          <a:p>
            <a:pPr>
              <a:defRPr/>
            </a:pPr>
            <a:fld id="{6488846B-3EB0-449A-B2E5-21BA2D96950E}" type="slidenum">
              <a:rPr lang="it-IT" smtClean="0"/>
              <a:pPr>
                <a:defRPr/>
              </a:pPr>
              <a:t>28</a:t>
            </a:fld>
            <a:endParaRPr lang="it-IT"/>
          </a:p>
        </p:txBody>
      </p:sp>
      <p:sp>
        <p:nvSpPr>
          <p:cNvPr id="6" name="Titolo 1"/>
          <p:cNvSpPr>
            <a:spLocks noGrp="1"/>
          </p:cNvSpPr>
          <p:nvPr>
            <p:ph type="title"/>
          </p:nvPr>
        </p:nvSpPr>
        <p:spPr/>
        <p:txBody>
          <a:bodyPr/>
          <a:lstStyle/>
          <a:p>
            <a:pPr algn="l"/>
            <a:r>
              <a:rPr lang="it-IT" altLang="it-IT" sz="1400" b="1" dirty="0"/>
              <a:t>Legge n° 190 del 23 dicembre </a:t>
            </a:r>
            <a:r>
              <a:rPr lang="it-IT" altLang="it-IT" sz="1400" b="1" dirty="0" smtClean="0"/>
              <a:t>2014 - Legge </a:t>
            </a:r>
            <a:r>
              <a:rPr lang="it-IT" altLang="it-IT" sz="1400" b="1" dirty="0"/>
              <a:t>di stabilità </a:t>
            </a:r>
            <a:r>
              <a:rPr lang="it-IT" altLang="it-IT" sz="1400" b="1" dirty="0" smtClean="0"/>
              <a:t>2015 - Aspetti </a:t>
            </a:r>
            <a:r>
              <a:rPr lang="it-IT" altLang="it-IT" sz="1400" b="1" dirty="0"/>
              <a:t>previdenziali e </a:t>
            </a:r>
            <a:r>
              <a:rPr lang="it-IT" altLang="it-IT" sz="1400" b="1" dirty="0" smtClean="0"/>
              <a:t>assistenziali -</a:t>
            </a:r>
            <a:br>
              <a:rPr lang="it-IT" altLang="it-IT" sz="1400" b="1" dirty="0" smtClean="0"/>
            </a:br>
            <a:r>
              <a:rPr lang="it-IT" altLang="it-IT" sz="1600" b="1" i="1" dirty="0" smtClean="0">
                <a:solidFill>
                  <a:srgbClr val="FF0000"/>
                </a:solidFill>
              </a:rPr>
              <a:t>Comma 115:</a:t>
            </a:r>
            <a:br>
              <a:rPr lang="it-IT" altLang="it-IT" sz="1600" b="1" i="1" dirty="0" smtClean="0">
                <a:solidFill>
                  <a:srgbClr val="FF0000"/>
                </a:solidFill>
              </a:rPr>
            </a:br>
            <a:r>
              <a:rPr lang="it-IT" altLang="it-IT" sz="2000" b="1" dirty="0" smtClean="0">
                <a:solidFill>
                  <a:srgbClr val="FF0000"/>
                </a:solidFill>
              </a:rPr>
              <a:t>Riapertura termini per i benefici previdenziali per esposizione amianto </a:t>
            </a:r>
            <a:endParaRPr lang="it-IT" sz="2000" b="1" dirty="0">
              <a:solidFill>
                <a:srgbClr val="FF0000"/>
              </a:solidFill>
            </a:endParaRPr>
          </a:p>
        </p:txBody>
      </p:sp>
      <p:pic>
        <p:nvPicPr>
          <p:cNvPr id="7" name="Immagine 6" descr="http://www.inas.it/images/header/logo_Inas.jpg"/>
          <p:cNvPicPr/>
          <p:nvPr/>
        </p:nvPicPr>
        <p:blipFill>
          <a:blip r:embed="rId2">
            <a:extLst>
              <a:ext uri="{28A0092B-C50C-407E-A947-70E740481C1C}">
                <a14:useLocalDpi xmlns:a14="http://schemas.microsoft.com/office/drawing/2010/main" val="0"/>
              </a:ext>
            </a:extLst>
          </a:blip>
          <a:srcRect/>
          <a:stretch>
            <a:fillRect/>
          </a:stretch>
        </p:blipFill>
        <p:spPr bwMode="auto">
          <a:xfrm>
            <a:off x="10559521" y="6049539"/>
            <a:ext cx="962025" cy="516255"/>
          </a:xfrm>
          <a:prstGeom prst="rect">
            <a:avLst/>
          </a:prstGeom>
          <a:noFill/>
          <a:ln>
            <a:noFill/>
          </a:ln>
        </p:spPr>
      </p:pic>
    </p:spTree>
    <p:extLst>
      <p:ext uri="{BB962C8B-B14F-4D97-AF65-F5344CB8AC3E}">
        <p14:creationId xmlns:p14="http://schemas.microsoft.com/office/powerpoint/2010/main" val="18775004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lgn="ctr">
              <a:buNone/>
            </a:pPr>
            <a:r>
              <a:rPr lang="it-IT" b="1" dirty="0" smtClean="0"/>
              <a:t>In via sperimentale dal 1 marzo 2015 e fino al 30 giugno 2018</a:t>
            </a:r>
          </a:p>
          <a:p>
            <a:r>
              <a:rPr lang="it-IT" dirty="0" smtClean="0"/>
              <a:t>Viene data la possibilità ai lavoratori dipendenti di percepire mensilmente  la quota di TFR maturanda compresa quella eventualmente destinata alla previdenza complementare.</a:t>
            </a:r>
          </a:p>
          <a:p>
            <a:pPr marL="0" indent="0">
              <a:buNone/>
            </a:pPr>
            <a:endParaRPr lang="it-IT" dirty="0" smtClean="0"/>
          </a:p>
          <a:p>
            <a:pPr marL="0" indent="0">
              <a:buNone/>
            </a:pPr>
            <a:r>
              <a:rPr lang="it-IT" b="1" dirty="0" smtClean="0"/>
              <a:t>Esclusioni: (non possono chiederla)</a:t>
            </a:r>
          </a:p>
          <a:p>
            <a:r>
              <a:rPr lang="it-IT" dirty="0" smtClean="0"/>
              <a:t>Lavoratori domestici</a:t>
            </a:r>
          </a:p>
          <a:p>
            <a:r>
              <a:rPr lang="it-IT" dirty="0" smtClean="0"/>
              <a:t>Lavoratori agricoli</a:t>
            </a:r>
          </a:p>
          <a:p>
            <a:pPr marL="0" indent="0">
              <a:buNone/>
            </a:pPr>
            <a:r>
              <a:rPr lang="it-IT" dirty="0" smtClean="0"/>
              <a:t>  </a:t>
            </a:r>
            <a:endParaRPr lang="it-IT" dirty="0"/>
          </a:p>
        </p:txBody>
      </p:sp>
      <p:sp>
        <p:nvSpPr>
          <p:cNvPr id="4" name="Segnaposto piè di pagina 3"/>
          <p:cNvSpPr>
            <a:spLocks noGrp="1"/>
          </p:cNvSpPr>
          <p:nvPr>
            <p:ph type="ftr" sz="quarter" idx="11"/>
          </p:nvPr>
        </p:nvSpPr>
        <p:spPr/>
        <p:txBody>
          <a:bodyPr/>
          <a:lstStyle/>
          <a:p>
            <a:pPr>
              <a:defRPr/>
            </a:pPr>
            <a:r>
              <a:rPr lang="it-IT" smtClean="0"/>
              <a:t>by S. Martorelli &amp; P.Zani </a:t>
            </a:r>
            <a:endParaRPr lang="it-IT"/>
          </a:p>
        </p:txBody>
      </p:sp>
      <p:sp>
        <p:nvSpPr>
          <p:cNvPr id="5" name="Segnaposto numero diapositiva 4"/>
          <p:cNvSpPr>
            <a:spLocks noGrp="1"/>
          </p:cNvSpPr>
          <p:nvPr>
            <p:ph type="sldNum" sz="quarter" idx="12"/>
          </p:nvPr>
        </p:nvSpPr>
        <p:spPr/>
        <p:txBody>
          <a:bodyPr/>
          <a:lstStyle/>
          <a:p>
            <a:pPr>
              <a:defRPr/>
            </a:pPr>
            <a:fld id="{6488846B-3EB0-449A-B2E5-21BA2D96950E}" type="slidenum">
              <a:rPr lang="it-IT" smtClean="0"/>
              <a:pPr>
                <a:defRPr/>
              </a:pPr>
              <a:t>29</a:t>
            </a:fld>
            <a:endParaRPr lang="it-IT"/>
          </a:p>
        </p:txBody>
      </p:sp>
      <p:sp>
        <p:nvSpPr>
          <p:cNvPr id="6" name="Titolo 1"/>
          <p:cNvSpPr>
            <a:spLocks noGrp="1"/>
          </p:cNvSpPr>
          <p:nvPr>
            <p:ph type="title"/>
          </p:nvPr>
        </p:nvSpPr>
        <p:spPr/>
        <p:txBody>
          <a:bodyPr/>
          <a:lstStyle/>
          <a:p>
            <a:pPr algn="l"/>
            <a:r>
              <a:rPr lang="it-IT" altLang="it-IT" sz="1400" b="1" dirty="0"/>
              <a:t>Legge n° 190 del 23 dicembre </a:t>
            </a:r>
            <a:r>
              <a:rPr lang="it-IT" altLang="it-IT" sz="1400" b="1" dirty="0" smtClean="0"/>
              <a:t>2014 - Legge </a:t>
            </a:r>
            <a:r>
              <a:rPr lang="it-IT" altLang="it-IT" sz="1400" b="1" dirty="0"/>
              <a:t>di stabilità </a:t>
            </a:r>
            <a:r>
              <a:rPr lang="it-IT" altLang="it-IT" sz="1400" b="1" dirty="0" smtClean="0"/>
              <a:t>2015 - Aspetti </a:t>
            </a:r>
            <a:r>
              <a:rPr lang="it-IT" altLang="it-IT" sz="1400" b="1" dirty="0"/>
              <a:t>previdenziali e </a:t>
            </a:r>
            <a:r>
              <a:rPr lang="it-IT" altLang="it-IT" sz="1400" b="1" dirty="0" smtClean="0"/>
              <a:t>assistenziali -</a:t>
            </a:r>
            <a:br>
              <a:rPr lang="it-IT" altLang="it-IT" sz="1400" b="1" dirty="0" smtClean="0"/>
            </a:br>
            <a:r>
              <a:rPr lang="it-IT" altLang="it-IT" sz="1600" b="1" i="1" dirty="0" smtClean="0">
                <a:solidFill>
                  <a:srgbClr val="FF0000"/>
                </a:solidFill>
              </a:rPr>
              <a:t>Comma 26:</a:t>
            </a:r>
            <a:br>
              <a:rPr lang="it-IT" altLang="it-IT" sz="1600" b="1" i="1" dirty="0" smtClean="0">
                <a:solidFill>
                  <a:srgbClr val="FF0000"/>
                </a:solidFill>
              </a:rPr>
            </a:br>
            <a:r>
              <a:rPr lang="it-IT" altLang="it-IT" sz="2000" b="1" dirty="0" smtClean="0">
                <a:solidFill>
                  <a:srgbClr val="FF0000"/>
                </a:solidFill>
              </a:rPr>
              <a:t>TFR in busta paga  </a:t>
            </a:r>
            <a:endParaRPr lang="it-IT" sz="2000" b="1" dirty="0">
              <a:solidFill>
                <a:srgbClr val="FF0000"/>
              </a:solidFill>
            </a:endParaRPr>
          </a:p>
        </p:txBody>
      </p:sp>
      <p:pic>
        <p:nvPicPr>
          <p:cNvPr id="7" name="Immagine 6" descr="http://www.inas.it/images/header/logo_Inas.jpg"/>
          <p:cNvPicPr/>
          <p:nvPr/>
        </p:nvPicPr>
        <p:blipFill>
          <a:blip r:embed="rId2">
            <a:extLst>
              <a:ext uri="{28A0092B-C50C-407E-A947-70E740481C1C}">
                <a14:useLocalDpi xmlns:a14="http://schemas.microsoft.com/office/drawing/2010/main" val="0"/>
              </a:ext>
            </a:extLst>
          </a:blip>
          <a:srcRect/>
          <a:stretch>
            <a:fillRect/>
          </a:stretch>
        </p:blipFill>
        <p:spPr bwMode="auto">
          <a:xfrm>
            <a:off x="10649831" y="6038250"/>
            <a:ext cx="962025" cy="516255"/>
          </a:xfrm>
          <a:prstGeom prst="rect">
            <a:avLst/>
          </a:prstGeom>
          <a:noFill/>
          <a:ln>
            <a:noFill/>
          </a:ln>
        </p:spPr>
      </p:pic>
    </p:spTree>
    <p:extLst>
      <p:ext uri="{BB962C8B-B14F-4D97-AF65-F5344CB8AC3E}">
        <p14:creationId xmlns:p14="http://schemas.microsoft.com/office/powerpoint/2010/main" val="3260891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None/>
            </a:pPr>
            <a:r>
              <a:rPr lang="it-IT" dirty="0" smtClean="0"/>
              <a:t>Viene introdotta una deroga sulla normativa generale prevista dall’art. 24 comma 10 della legge n° 216 del 2011 che prevede una penalizzazione per chi accede alla pensione anticipata prima dei 62 anni.</a:t>
            </a:r>
          </a:p>
          <a:p>
            <a:pPr marL="0" indent="0">
              <a:buNone/>
            </a:pPr>
            <a:r>
              <a:rPr lang="it-IT" dirty="0" smtClean="0"/>
              <a:t>La legge prevedeva una penalizzazione sulla quota retributiva della pensione:</a:t>
            </a:r>
          </a:p>
          <a:p>
            <a:pPr lvl="1"/>
            <a:r>
              <a:rPr lang="it-IT" dirty="0" smtClean="0"/>
              <a:t>del 2% per ogni anno di anticipo fino ai 60 anni</a:t>
            </a:r>
          </a:p>
          <a:p>
            <a:pPr lvl="1"/>
            <a:r>
              <a:rPr lang="it-IT" dirty="0" smtClean="0"/>
              <a:t>del 1% per gli anni tra il 60° e d il 61° compiuto </a:t>
            </a:r>
          </a:p>
          <a:p>
            <a:pPr marL="0" indent="0">
              <a:buNone/>
            </a:pPr>
            <a:r>
              <a:rPr lang="it-IT" dirty="0" smtClean="0"/>
              <a:t>A particolari condizioni contributive  questa penalizzazione era sospesa per chi maturava il diritto a pensione entro il 31 dicembre 2017</a:t>
            </a:r>
          </a:p>
          <a:p>
            <a:pPr marL="0" indent="0">
              <a:buNone/>
            </a:pPr>
            <a:endParaRPr lang="it-IT" dirty="0"/>
          </a:p>
          <a:p>
            <a:pPr marL="0" indent="0">
              <a:buNone/>
            </a:pPr>
            <a:r>
              <a:rPr lang="it-IT" dirty="0" smtClean="0"/>
              <a:t>Dal 1° gennaio 2018 la penalizzazione verrà applicata a tutti</a:t>
            </a:r>
            <a:endParaRPr lang="it-IT" dirty="0"/>
          </a:p>
        </p:txBody>
      </p:sp>
      <p:sp>
        <p:nvSpPr>
          <p:cNvPr id="4" name="Segnaposto piè di pagina 3"/>
          <p:cNvSpPr>
            <a:spLocks noGrp="1"/>
          </p:cNvSpPr>
          <p:nvPr>
            <p:ph type="ftr" sz="quarter" idx="11"/>
          </p:nvPr>
        </p:nvSpPr>
        <p:spPr/>
        <p:txBody>
          <a:bodyPr/>
          <a:lstStyle/>
          <a:p>
            <a:pPr>
              <a:defRPr/>
            </a:pPr>
            <a:r>
              <a:rPr lang="it-IT" smtClean="0"/>
              <a:t>by S. Martorelli &amp; P.Zani </a:t>
            </a:r>
            <a:endParaRPr lang="it-IT"/>
          </a:p>
        </p:txBody>
      </p:sp>
      <p:sp>
        <p:nvSpPr>
          <p:cNvPr id="5" name="Segnaposto numero diapositiva 4"/>
          <p:cNvSpPr>
            <a:spLocks noGrp="1"/>
          </p:cNvSpPr>
          <p:nvPr>
            <p:ph type="sldNum" sz="quarter" idx="12"/>
          </p:nvPr>
        </p:nvSpPr>
        <p:spPr/>
        <p:txBody>
          <a:bodyPr/>
          <a:lstStyle/>
          <a:p>
            <a:pPr>
              <a:defRPr/>
            </a:pPr>
            <a:fld id="{6488846B-3EB0-449A-B2E5-21BA2D96950E}" type="slidenum">
              <a:rPr lang="it-IT" smtClean="0"/>
              <a:pPr>
                <a:defRPr/>
              </a:pPr>
              <a:t>3</a:t>
            </a:fld>
            <a:endParaRPr lang="it-IT"/>
          </a:p>
        </p:txBody>
      </p:sp>
      <p:sp>
        <p:nvSpPr>
          <p:cNvPr id="6" name="Titolo 1"/>
          <p:cNvSpPr>
            <a:spLocks noGrp="1"/>
          </p:cNvSpPr>
          <p:nvPr>
            <p:ph type="title"/>
          </p:nvPr>
        </p:nvSpPr>
        <p:spPr/>
        <p:txBody>
          <a:bodyPr/>
          <a:lstStyle/>
          <a:p>
            <a:pPr algn="l"/>
            <a:r>
              <a:rPr lang="it-IT" altLang="it-IT" sz="1400" b="1" dirty="0"/>
              <a:t>Legge n° 190 del 23 dicembre </a:t>
            </a:r>
            <a:r>
              <a:rPr lang="it-IT" altLang="it-IT" sz="1400" b="1" dirty="0" smtClean="0"/>
              <a:t>2014 - Legge </a:t>
            </a:r>
            <a:r>
              <a:rPr lang="it-IT" altLang="it-IT" sz="1400" b="1" dirty="0"/>
              <a:t>di stabilità </a:t>
            </a:r>
            <a:r>
              <a:rPr lang="it-IT" altLang="it-IT" sz="1400" b="1" dirty="0" smtClean="0"/>
              <a:t>2015 - Aspetti </a:t>
            </a:r>
            <a:r>
              <a:rPr lang="it-IT" altLang="it-IT" sz="1400" b="1" dirty="0"/>
              <a:t>previdenziali e </a:t>
            </a:r>
            <a:r>
              <a:rPr lang="it-IT" altLang="it-IT" sz="1400" b="1" dirty="0" smtClean="0"/>
              <a:t>assistenziali -</a:t>
            </a:r>
            <a:br>
              <a:rPr lang="it-IT" altLang="it-IT" sz="1400" b="1" dirty="0" smtClean="0"/>
            </a:br>
            <a:r>
              <a:rPr lang="it-IT" altLang="it-IT" sz="1600" b="1" i="1" dirty="0" smtClean="0">
                <a:solidFill>
                  <a:srgbClr val="FF0000"/>
                </a:solidFill>
              </a:rPr>
              <a:t>Comma 113:</a:t>
            </a:r>
            <a:br>
              <a:rPr lang="it-IT" altLang="it-IT" sz="1600" b="1" i="1" dirty="0" smtClean="0">
                <a:solidFill>
                  <a:srgbClr val="FF0000"/>
                </a:solidFill>
              </a:rPr>
            </a:br>
            <a:r>
              <a:rPr lang="it-IT" altLang="it-IT" sz="2000" b="1" dirty="0" smtClean="0">
                <a:solidFill>
                  <a:srgbClr val="FF0000"/>
                </a:solidFill>
              </a:rPr>
              <a:t>Eliminazione delle penalizzazioni per chi accede alla pensione       anticipata prima dei 62 anni di età </a:t>
            </a:r>
            <a:endParaRPr lang="it-IT" sz="2000" b="1" dirty="0">
              <a:solidFill>
                <a:srgbClr val="FF0000"/>
              </a:solidFill>
            </a:endParaRPr>
          </a:p>
        </p:txBody>
      </p:sp>
      <p:pic>
        <p:nvPicPr>
          <p:cNvPr id="7" name="Immagine 6" descr="http://www.inas.it/images/header/logo_Inas.jpg"/>
          <p:cNvPicPr/>
          <p:nvPr/>
        </p:nvPicPr>
        <p:blipFill>
          <a:blip r:embed="rId2">
            <a:extLst>
              <a:ext uri="{28A0092B-C50C-407E-A947-70E740481C1C}">
                <a14:useLocalDpi xmlns:a14="http://schemas.microsoft.com/office/drawing/2010/main" val="0"/>
              </a:ext>
            </a:extLst>
          </a:blip>
          <a:srcRect/>
          <a:stretch>
            <a:fillRect/>
          </a:stretch>
        </p:blipFill>
        <p:spPr bwMode="auto">
          <a:xfrm>
            <a:off x="10243431" y="6004383"/>
            <a:ext cx="962025" cy="516255"/>
          </a:xfrm>
          <a:prstGeom prst="rect">
            <a:avLst/>
          </a:prstGeom>
          <a:noFill/>
          <a:ln>
            <a:noFill/>
          </a:ln>
        </p:spPr>
      </p:pic>
    </p:spTree>
    <p:extLst>
      <p:ext uri="{BB962C8B-B14F-4D97-AF65-F5344CB8AC3E}">
        <p14:creationId xmlns:p14="http://schemas.microsoft.com/office/powerpoint/2010/main" val="910090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None/>
            </a:pPr>
            <a:r>
              <a:rPr lang="it-IT" b="1" dirty="0" smtClean="0"/>
              <a:t>Condizioni:</a:t>
            </a:r>
          </a:p>
          <a:p>
            <a:r>
              <a:rPr lang="it-IT" dirty="0" smtClean="0"/>
              <a:t>Aver maturato almeno sei mesi di rapporto di lavoro presso il datore di lavoro tenuto alla corresponsione della quota di TFR maturanda;</a:t>
            </a:r>
            <a:endParaRPr lang="it-IT" dirty="0"/>
          </a:p>
          <a:p>
            <a:r>
              <a:rPr lang="it-IT" dirty="0" smtClean="0"/>
              <a:t>La manifestazione di volontà, se esercitata,  è irrevocabile fino al 30 giugno 2018;</a:t>
            </a:r>
            <a:endParaRPr lang="it-IT" dirty="0"/>
          </a:p>
          <a:p>
            <a:pPr marL="0" indent="0">
              <a:buNone/>
            </a:pPr>
            <a:r>
              <a:rPr lang="it-IT" b="1" dirty="0" smtClean="0"/>
              <a:t>Tassazione:</a:t>
            </a:r>
          </a:p>
          <a:p>
            <a:r>
              <a:rPr lang="it-IT" dirty="0" smtClean="0"/>
              <a:t>La quota di TFR è assoggettata a tassazione ordinaria</a:t>
            </a:r>
          </a:p>
          <a:p>
            <a:r>
              <a:rPr lang="it-IT" dirty="0" smtClean="0"/>
              <a:t>Non rileva ai fini della tassazione del TFR dovuto </a:t>
            </a:r>
          </a:p>
          <a:p>
            <a:r>
              <a:rPr lang="it-IT" dirty="0" smtClean="0"/>
              <a:t>Non è imponibile ai fini previdenziali </a:t>
            </a:r>
            <a:endParaRPr lang="it-IT" dirty="0"/>
          </a:p>
        </p:txBody>
      </p:sp>
      <p:sp>
        <p:nvSpPr>
          <p:cNvPr id="4" name="Segnaposto piè di pagina 3"/>
          <p:cNvSpPr>
            <a:spLocks noGrp="1"/>
          </p:cNvSpPr>
          <p:nvPr>
            <p:ph type="ftr" sz="quarter" idx="11"/>
          </p:nvPr>
        </p:nvSpPr>
        <p:spPr/>
        <p:txBody>
          <a:bodyPr/>
          <a:lstStyle/>
          <a:p>
            <a:pPr>
              <a:defRPr/>
            </a:pPr>
            <a:r>
              <a:rPr lang="it-IT" smtClean="0"/>
              <a:t>by S. Martorelli &amp; P.Zani </a:t>
            </a:r>
            <a:endParaRPr lang="it-IT"/>
          </a:p>
        </p:txBody>
      </p:sp>
      <p:sp>
        <p:nvSpPr>
          <p:cNvPr id="5" name="Segnaposto numero diapositiva 4"/>
          <p:cNvSpPr>
            <a:spLocks noGrp="1"/>
          </p:cNvSpPr>
          <p:nvPr>
            <p:ph type="sldNum" sz="quarter" idx="12"/>
          </p:nvPr>
        </p:nvSpPr>
        <p:spPr/>
        <p:txBody>
          <a:bodyPr/>
          <a:lstStyle/>
          <a:p>
            <a:pPr>
              <a:defRPr/>
            </a:pPr>
            <a:fld id="{6488846B-3EB0-449A-B2E5-21BA2D96950E}" type="slidenum">
              <a:rPr lang="it-IT" smtClean="0"/>
              <a:pPr>
                <a:defRPr/>
              </a:pPr>
              <a:t>30</a:t>
            </a:fld>
            <a:endParaRPr lang="it-IT"/>
          </a:p>
        </p:txBody>
      </p:sp>
      <p:sp>
        <p:nvSpPr>
          <p:cNvPr id="6" name="Titolo 1"/>
          <p:cNvSpPr>
            <a:spLocks noGrp="1"/>
          </p:cNvSpPr>
          <p:nvPr>
            <p:ph type="title"/>
          </p:nvPr>
        </p:nvSpPr>
        <p:spPr/>
        <p:txBody>
          <a:bodyPr/>
          <a:lstStyle/>
          <a:p>
            <a:pPr algn="l"/>
            <a:r>
              <a:rPr lang="it-IT" altLang="it-IT" sz="1400" b="1" dirty="0"/>
              <a:t>Legge n° 190 del 23 dicembre </a:t>
            </a:r>
            <a:r>
              <a:rPr lang="it-IT" altLang="it-IT" sz="1400" b="1" dirty="0" smtClean="0"/>
              <a:t>2014 - Legge </a:t>
            </a:r>
            <a:r>
              <a:rPr lang="it-IT" altLang="it-IT" sz="1400" b="1" dirty="0"/>
              <a:t>di stabilità </a:t>
            </a:r>
            <a:r>
              <a:rPr lang="it-IT" altLang="it-IT" sz="1400" b="1" dirty="0" smtClean="0"/>
              <a:t>2015 - Aspetti </a:t>
            </a:r>
            <a:r>
              <a:rPr lang="it-IT" altLang="it-IT" sz="1400" b="1" dirty="0"/>
              <a:t>previdenziali e </a:t>
            </a:r>
            <a:r>
              <a:rPr lang="it-IT" altLang="it-IT" sz="1400" b="1" dirty="0" smtClean="0"/>
              <a:t>assistenziali -</a:t>
            </a:r>
            <a:br>
              <a:rPr lang="it-IT" altLang="it-IT" sz="1400" b="1" dirty="0" smtClean="0"/>
            </a:br>
            <a:r>
              <a:rPr lang="it-IT" altLang="it-IT" sz="1600" b="1" i="1" dirty="0" smtClean="0">
                <a:solidFill>
                  <a:srgbClr val="FF0000"/>
                </a:solidFill>
              </a:rPr>
              <a:t>Comma 26:</a:t>
            </a:r>
            <a:br>
              <a:rPr lang="it-IT" altLang="it-IT" sz="1600" b="1" i="1" dirty="0" smtClean="0">
                <a:solidFill>
                  <a:srgbClr val="FF0000"/>
                </a:solidFill>
              </a:rPr>
            </a:br>
            <a:r>
              <a:rPr lang="it-IT" altLang="it-IT" sz="2000" b="1" dirty="0" smtClean="0">
                <a:solidFill>
                  <a:srgbClr val="FF0000"/>
                </a:solidFill>
              </a:rPr>
              <a:t>TFR in busta paga  </a:t>
            </a:r>
            <a:endParaRPr lang="it-IT" sz="2000" b="1" dirty="0">
              <a:solidFill>
                <a:srgbClr val="FF0000"/>
              </a:solidFill>
            </a:endParaRPr>
          </a:p>
        </p:txBody>
      </p:sp>
      <p:pic>
        <p:nvPicPr>
          <p:cNvPr id="7" name="Immagine 6" descr="http://www.inas.it/images/header/logo_Inas.jpg"/>
          <p:cNvPicPr/>
          <p:nvPr/>
        </p:nvPicPr>
        <p:blipFill>
          <a:blip r:embed="rId2">
            <a:extLst>
              <a:ext uri="{28A0092B-C50C-407E-A947-70E740481C1C}">
                <a14:useLocalDpi xmlns:a14="http://schemas.microsoft.com/office/drawing/2010/main" val="0"/>
              </a:ext>
            </a:extLst>
          </a:blip>
          <a:srcRect/>
          <a:stretch>
            <a:fillRect/>
          </a:stretch>
        </p:blipFill>
        <p:spPr bwMode="auto">
          <a:xfrm>
            <a:off x="10728853" y="5993094"/>
            <a:ext cx="962025" cy="516255"/>
          </a:xfrm>
          <a:prstGeom prst="rect">
            <a:avLst/>
          </a:prstGeom>
          <a:noFill/>
          <a:ln>
            <a:noFill/>
          </a:ln>
        </p:spPr>
      </p:pic>
    </p:spTree>
    <p:extLst>
      <p:ext uri="{BB962C8B-B14F-4D97-AF65-F5344CB8AC3E}">
        <p14:creationId xmlns:p14="http://schemas.microsoft.com/office/powerpoint/2010/main" val="34059896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None/>
            </a:pPr>
            <a:r>
              <a:rPr lang="it-IT" b="1" dirty="0" smtClean="0"/>
              <a:t>Non applicabilità</a:t>
            </a:r>
          </a:p>
          <a:p>
            <a:pPr marL="0" indent="0">
              <a:buNone/>
            </a:pPr>
            <a:r>
              <a:rPr lang="it-IT" dirty="0" smtClean="0"/>
              <a:t>Queste norme non si applicano:</a:t>
            </a:r>
          </a:p>
          <a:p>
            <a:r>
              <a:rPr lang="it-IT" dirty="0" smtClean="0"/>
              <a:t>Ai datori di lavoro sottoposti a procedure concorsuali</a:t>
            </a:r>
          </a:p>
          <a:p>
            <a:r>
              <a:rPr lang="it-IT" dirty="0" smtClean="0"/>
              <a:t>Alle aziende dichiarate in crisi</a:t>
            </a:r>
          </a:p>
          <a:p>
            <a:endParaRPr lang="it-IT" dirty="0"/>
          </a:p>
          <a:p>
            <a:endParaRPr lang="it-IT" dirty="0" smtClean="0"/>
          </a:p>
          <a:p>
            <a:pPr marL="0" indent="0">
              <a:buNone/>
            </a:pPr>
            <a:r>
              <a:rPr lang="it-IT" b="1" dirty="0" smtClean="0"/>
              <a:t>Non è obbligatorio per il lavoratore esprimere la sua volontà.</a:t>
            </a:r>
          </a:p>
          <a:p>
            <a:pPr marL="0" indent="0">
              <a:buNone/>
            </a:pPr>
            <a:r>
              <a:rPr lang="it-IT" b="1" dirty="0" smtClean="0"/>
              <a:t>In caso di mancata espressione di volontà tutto resta come prima</a:t>
            </a:r>
            <a:r>
              <a:rPr lang="it-IT" dirty="0" smtClean="0"/>
              <a:t>.</a:t>
            </a:r>
            <a:endParaRPr lang="it-IT" dirty="0"/>
          </a:p>
        </p:txBody>
      </p:sp>
      <p:sp>
        <p:nvSpPr>
          <p:cNvPr id="4" name="Segnaposto piè di pagina 3"/>
          <p:cNvSpPr>
            <a:spLocks noGrp="1"/>
          </p:cNvSpPr>
          <p:nvPr>
            <p:ph type="ftr" sz="quarter" idx="11"/>
          </p:nvPr>
        </p:nvSpPr>
        <p:spPr/>
        <p:txBody>
          <a:bodyPr/>
          <a:lstStyle/>
          <a:p>
            <a:pPr>
              <a:defRPr/>
            </a:pPr>
            <a:r>
              <a:rPr lang="it-IT" smtClean="0"/>
              <a:t>by S. Martorelli &amp; P.Zani </a:t>
            </a:r>
            <a:endParaRPr lang="it-IT"/>
          </a:p>
        </p:txBody>
      </p:sp>
      <p:sp>
        <p:nvSpPr>
          <p:cNvPr id="5" name="Segnaposto numero diapositiva 4"/>
          <p:cNvSpPr>
            <a:spLocks noGrp="1"/>
          </p:cNvSpPr>
          <p:nvPr>
            <p:ph type="sldNum" sz="quarter" idx="12"/>
          </p:nvPr>
        </p:nvSpPr>
        <p:spPr/>
        <p:txBody>
          <a:bodyPr/>
          <a:lstStyle/>
          <a:p>
            <a:pPr>
              <a:defRPr/>
            </a:pPr>
            <a:fld id="{6488846B-3EB0-449A-B2E5-21BA2D96950E}" type="slidenum">
              <a:rPr lang="it-IT" smtClean="0"/>
              <a:pPr>
                <a:defRPr/>
              </a:pPr>
              <a:t>31</a:t>
            </a:fld>
            <a:endParaRPr lang="it-IT"/>
          </a:p>
        </p:txBody>
      </p:sp>
      <p:sp>
        <p:nvSpPr>
          <p:cNvPr id="6" name="Titolo 1"/>
          <p:cNvSpPr>
            <a:spLocks noGrp="1"/>
          </p:cNvSpPr>
          <p:nvPr>
            <p:ph type="title"/>
          </p:nvPr>
        </p:nvSpPr>
        <p:spPr/>
        <p:txBody>
          <a:bodyPr/>
          <a:lstStyle/>
          <a:p>
            <a:pPr algn="l"/>
            <a:r>
              <a:rPr lang="it-IT" altLang="it-IT" sz="1400" b="1" dirty="0"/>
              <a:t>Legge n° 190 del 23 dicembre </a:t>
            </a:r>
            <a:r>
              <a:rPr lang="it-IT" altLang="it-IT" sz="1400" b="1" dirty="0" smtClean="0"/>
              <a:t>2014 - Legge </a:t>
            </a:r>
            <a:r>
              <a:rPr lang="it-IT" altLang="it-IT" sz="1400" b="1" dirty="0"/>
              <a:t>di stabilità </a:t>
            </a:r>
            <a:r>
              <a:rPr lang="it-IT" altLang="it-IT" sz="1400" b="1" dirty="0" smtClean="0"/>
              <a:t>2015 - Aspetti </a:t>
            </a:r>
            <a:r>
              <a:rPr lang="it-IT" altLang="it-IT" sz="1400" b="1" dirty="0"/>
              <a:t>previdenziali e </a:t>
            </a:r>
            <a:r>
              <a:rPr lang="it-IT" altLang="it-IT" sz="1400" b="1" dirty="0" smtClean="0"/>
              <a:t>assistenziali -</a:t>
            </a:r>
            <a:br>
              <a:rPr lang="it-IT" altLang="it-IT" sz="1400" b="1" dirty="0" smtClean="0"/>
            </a:br>
            <a:r>
              <a:rPr lang="it-IT" altLang="it-IT" sz="1600" b="1" i="1" dirty="0" smtClean="0">
                <a:solidFill>
                  <a:srgbClr val="FF0000"/>
                </a:solidFill>
              </a:rPr>
              <a:t>Comma 26:</a:t>
            </a:r>
            <a:br>
              <a:rPr lang="it-IT" altLang="it-IT" sz="1600" b="1" i="1" dirty="0" smtClean="0">
                <a:solidFill>
                  <a:srgbClr val="FF0000"/>
                </a:solidFill>
              </a:rPr>
            </a:br>
            <a:r>
              <a:rPr lang="it-IT" altLang="it-IT" sz="2000" b="1" dirty="0" smtClean="0">
                <a:solidFill>
                  <a:srgbClr val="FF0000"/>
                </a:solidFill>
              </a:rPr>
              <a:t>TFR in busta paga  </a:t>
            </a:r>
            <a:endParaRPr lang="it-IT" sz="2000" b="1" dirty="0">
              <a:solidFill>
                <a:srgbClr val="FF0000"/>
              </a:solidFill>
            </a:endParaRPr>
          </a:p>
        </p:txBody>
      </p:sp>
      <p:pic>
        <p:nvPicPr>
          <p:cNvPr id="7" name="Immagine 6" descr="http://www.inas.it/images/header/logo_Inas.jpg"/>
          <p:cNvPicPr/>
          <p:nvPr/>
        </p:nvPicPr>
        <p:blipFill>
          <a:blip r:embed="rId2">
            <a:extLst>
              <a:ext uri="{28A0092B-C50C-407E-A947-70E740481C1C}">
                <a14:useLocalDpi xmlns:a14="http://schemas.microsoft.com/office/drawing/2010/main" val="0"/>
              </a:ext>
            </a:extLst>
          </a:blip>
          <a:srcRect/>
          <a:stretch>
            <a:fillRect/>
          </a:stretch>
        </p:blipFill>
        <p:spPr bwMode="auto">
          <a:xfrm>
            <a:off x="10627253" y="6049539"/>
            <a:ext cx="962025" cy="516255"/>
          </a:xfrm>
          <a:prstGeom prst="rect">
            <a:avLst/>
          </a:prstGeom>
          <a:noFill/>
          <a:ln>
            <a:noFill/>
          </a:ln>
        </p:spPr>
      </p:pic>
    </p:spTree>
    <p:extLst>
      <p:ext uri="{BB962C8B-B14F-4D97-AF65-F5344CB8AC3E}">
        <p14:creationId xmlns:p14="http://schemas.microsoft.com/office/powerpoint/2010/main" val="4652679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1986844"/>
            <a:ext cx="8915400" cy="3924378"/>
          </a:xfrm>
        </p:spPr>
        <p:txBody>
          <a:bodyPr/>
          <a:lstStyle/>
          <a:p>
            <a:pPr marL="0" indent="0">
              <a:buNone/>
            </a:pPr>
            <a:r>
              <a:rPr lang="it-IT" dirty="0" smtClean="0"/>
              <a:t>Testo di legge</a:t>
            </a:r>
          </a:p>
          <a:p>
            <a:pPr marL="0" indent="0">
              <a:buNone/>
            </a:pPr>
            <a:r>
              <a:rPr lang="it-IT" sz="1200" i="1" dirty="0" smtClean="0"/>
              <a:t>Comma 26</a:t>
            </a:r>
            <a:br>
              <a:rPr lang="it-IT" sz="1200" i="1" dirty="0" smtClean="0"/>
            </a:br>
            <a:r>
              <a:rPr lang="it-IT" sz="1200" i="1" dirty="0" smtClean="0"/>
              <a:t>In </a:t>
            </a:r>
            <a:r>
              <a:rPr lang="it-IT" sz="1200" i="1" dirty="0"/>
              <a:t>via sperimentale, in relazione ai periodi di paga decorrenti dal </a:t>
            </a:r>
            <a:r>
              <a:rPr lang="it-IT" sz="1200" i="1" dirty="0" smtClean="0"/>
              <a:t>1° </a:t>
            </a:r>
            <a:r>
              <a:rPr lang="it-IT" sz="1200" i="1" dirty="0"/>
              <a:t>marzo 2015 al 30 giugno 2018, i lavoratori dipendenti del settore privato, esclusi i lavoratori domestici e i lavoratori del settore agricolo, che abbiano un rapporto di lavoro in essere da almeno sei mesi presso il medesimo datore di lavoro, possono richiedere al datore di lavoro medesimo, entro i termini definiti con il decreto del Presidente del Consiglio dei ministri che stabilisce le modalità di attuazione della presente disposizione, di percepire la quota maturanda di cui all’articolo 2120 del codice civile, al netto del contributo di cui all’articolo 3, ultimo comma, della legge 29 maggio 1982, n. 297, compresa quella eventualmente destinata ad una forma pensionistica complementare di cui al decreto legislativo 5 dicembre 2005, n. 252, tramite liquidazione diretta mensile della medesima quota maturanda come parte integrativa della retribuzione. La predetta parte integrativa della retribuzione è assoggettata a tassazione ordinaria, non rileva ai fini dell’applicazione delle disposizioni contenute nell’articolo 19 del testo unico delle imposte sui redditi, di cui al decreto del Presidente della Repubblica 22 dicembre 1986, n. 917, e non è imponibile ai fini previdenziali. Resta in ogni caso fermo quanto previsto al comma 756. La manifestazione di volontà di cui al presente comma, qualora esercitata, è irrevocabile fino al 30 giugno 2018. All’atto della manifestazione della volontà di cui al presente comma il lavoratore deve aver maturato almeno sei mesi di rapporto di lavoro presso il datore di lavoro tenuto alla corresponsione della quota maturanda di cui all’articolo 2120 del codice civile. Le disposizioni di cui al presente comma non si applicano ai datori di lavoro sottoposti a procedure concorsuali e alle aziende dichiarate in crisi di cui all’articolo 4 della citata legge n. 297 del 1982. In caso di mancata espressione della volontà di cui al presente comma resta fermo quanto stabilito dalla normativa vigente »;</a:t>
            </a:r>
            <a:endParaRPr lang="it-IT" sz="1200" dirty="0"/>
          </a:p>
          <a:p>
            <a:pPr marL="0" indent="0">
              <a:buNone/>
            </a:pPr>
            <a:endParaRPr lang="it-IT" dirty="0"/>
          </a:p>
        </p:txBody>
      </p:sp>
      <p:sp>
        <p:nvSpPr>
          <p:cNvPr id="4" name="Segnaposto piè di pagina 3"/>
          <p:cNvSpPr>
            <a:spLocks noGrp="1"/>
          </p:cNvSpPr>
          <p:nvPr>
            <p:ph type="ftr" sz="quarter" idx="11"/>
          </p:nvPr>
        </p:nvSpPr>
        <p:spPr/>
        <p:txBody>
          <a:bodyPr/>
          <a:lstStyle/>
          <a:p>
            <a:pPr>
              <a:defRPr/>
            </a:pPr>
            <a:r>
              <a:rPr lang="it-IT" smtClean="0"/>
              <a:t>by S. Martorelli &amp; P.Zani </a:t>
            </a:r>
            <a:endParaRPr lang="it-IT"/>
          </a:p>
        </p:txBody>
      </p:sp>
      <p:sp>
        <p:nvSpPr>
          <p:cNvPr id="5" name="Segnaposto numero diapositiva 4"/>
          <p:cNvSpPr>
            <a:spLocks noGrp="1"/>
          </p:cNvSpPr>
          <p:nvPr>
            <p:ph type="sldNum" sz="quarter" idx="12"/>
          </p:nvPr>
        </p:nvSpPr>
        <p:spPr/>
        <p:txBody>
          <a:bodyPr/>
          <a:lstStyle/>
          <a:p>
            <a:pPr>
              <a:defRPr/>
            </a:pPr>
            <a:fld id="{6488846B-3EB0-449A-B2E5-21BA2D96950E}" type="slidenum">
              <a:rPr lang="it-IT" smtClean="0"/>
              <a:pPr>
                <a:defRPr/>
              </a:pPr>
              <a:t>32</a:t>
            </a:fld>
            <a:endParaRPr lang="it-IT"/>
          </a:p>
        </p:txBody>
      </p:sp>
      <p:sp>
        <p:nvSpPr>
          <p:cNvPr id="6" name="Titolo 1"/>
          <p:cNvSpPr>
            <a:spLocks noGrp="1"/>
          </p:cNvSpPr>
          <p:nvPr>
            <p:ph type="title"/>
          </p:nvPr>
        </p:nvSpPr>
        <p:spPr/>
        <p:txBody>
          <a:bodyPr/>
          <a:lstStyle/>
          <a:p>
            <a:pPr algn="l"/>
            <a:r>
              <a:rPr lang="it-IT" altLang="it-IT" sz="1400" b="1" dirty="0"/>
              <a:t>Legge n° 190 del 23 dicembre </a:t>
            </a:r>
            <a:r>
              <a:rPr lang="it-IT" altLang="it-IT" sz="1400" b="1" dirty="0" smtClean="0"/>
              <a:t>2014 - Legge </a:t>
            </a:r>
            <a:r>
              <a:rPr lang="it-IT" altLang="it-IT" sz="1400" b="1" dirty="0"/>
              <a:t>di stabilità </a:t>
            </a:r>
            <a:r>
              <a:rPr lang="it-IT" altLang="it-IT" sz="1400" b="1" dirty="0" smtClean="0"/>
              <a:t>2015 - Aspetti </a:t>
            </a:r>
            <a:r>
              <a:rPr lang="it-IT" altLang="it-IT" sz="1400" b="1" dirty="0"/>
              <a:t>previdenziali e </a:t>
            </a:r>
            <a:r>
              <a:rPr lang="it-IT" altLang="it-IT" sz="1400" b="1" dirty="0" smtClean="0"/>
              <a:t>assistenziali -</a:t>
            </a:r>
            <a:br>
              <a:rPr lang="it-IT" altLang="it-IT" sz="1400" b="1" dirty="0" smtClean="0"/>
            </a:br>
            <a:r>
              <a:rPr lang="it-IT" altLang="it-IT" sz="1600" b="1" i="1" dirty="0" smtClean="0">
                <a:solidFill>
                  <a:srgbClr val="FF0000"/>
                </a:solidFill>
              </a:rPr>
              <a:t>Comma 26:</a:t>
            </a:r>
            <a:br>
              <a:rPr lang="it-IT" altLang="it-IT" sz="1600" b="1" i="1" dirty="0" smtClean="0">
                <a:solidFill>
                  <a:srgbClr val="FF0000"/>
                </a:solidFill>
              </a:rPr>
            </a:br>
            <a:r>
              <a:rPr lang="it-IT" altLang="it-IT" sz="2000" b="1" dirty="0" smtClean="0">
                <a:solidFill>
                  <a:srgbClr val="FF0000"/>
                </a:solidFill>
              </a:rPr>
              <a:t>TFR in busta paga  </a:t>
            </a:r>
            <a:endParaRPr lang="it-IT" sz="2000" b="1" dirty="0">
              <a:solidFill>
                <a:srgbClr val="FF0000"/>
              </a:solidFill>
            </a:endParaRPr>
          </a:p>
        </p:txBody>
      </p:sp>
      <p:pic>
        <p:nvPicPr>
          <p:cNvPr id="7" name="Immagine 6" descr="http://www.inas.it/images/header/logo_Inas.jpg"/>
          <p:cNvPicPr/>
          <p:nvPr/>
        </p:nvPicPr>
        <p:blipFill>
          <a:blip r:embed="rId2">
            <a:extLst>
              <a:ext uri="{28A0092B-C50C-407E-A947-70E740481C1C}">
                <a14:useLocalDpi xmlns:a14="http://schemas.microsoft.com/office/drawing/2010/main" val="0"/>
              </a:ext>
            </a:extLst>
          </a:blip>
          <a:srcRect/>
          <a:stretch>
            <a:fillRect/>
          </a:stretch>
        </p:blipFill>
        <p:spPr bwMode="auto">
          <a:xfrm>
            <a:off x="10785298" y="6049539"/>
            <a:ext cx="962025" cy="516255"/>
          </a:xfrm>
          <a:prstGeom prst="rect">
            <a:avLst/>
          </a:prstGeom>
          <a:noFill/>
          <a:ln>
            <a:noFill/>
          </a:ln>
        </p:spPr>
      </p:pic>
    </p:spTree>
    <p:extLst>
      <p:ext uri="{BB962C8B-B14F-4D97-AF65-F5344CB8AC3E}">
        <p14:creationId xmlns:p14="http://schemas.microsoft.com/office/powerpoint/2010/main" val="27853376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None/>
            </a:pPr>
            <a:r>
              <a:rPr lang="it-IT" b="1" dirty="0" smtClean="0"/>
              <a:t>Dal 1° gennaio 2016</a:t>
            </a:r>
          </a:p>
          <a:p>
            <a:pPr marL="0" indent="0">
              <a:buNone/>
            </a:pPr>
            <a:endParaRPr lang="it-IT" dirty="0"/>
          </a:p>
          <a:p>
            <a:pPr marL="0" indent="0">
              <a:buNone/>
            </a:pPr>
            <a:r>
              <a:rPr lang="it-IT" dirty="0" smtClean="0"/>
              <a:t>Non sono più a carico dell’INPS le prestazioni economiche accessorie:</a:t>
            </a:r>
          </a:p>
          <a:p>
            <a:pPr lvl="1"/>
            <a:r>
              <a:rPr lang="it-IT" dirty="0" smtClean="0"/>
              <a:t>Soggiorno in albergo</a:t>
            </a:r>
          </a:p>
          <a:p>
            <a:pPr lvl="1"/>
            <a:r>
              <a:rPr lang="it-IT" dirty="0" smtClean="0"/>
              <a:t>Spese di viaggio</a:t>
            </a:r>
          </a:p>
          <a:p>
            <a:pPr marL="0" indent="0">
              <a:buNone/>
            </a:pPr>
            <a:endParaRPr lang="it-IT" dirty="0"/>
          </a:p>
          <a:p>
            <a:pPr marL="0" indent="0">
              <a:buNone/>
            </a:pPr>
            <a:r>
              <a:rPr lang="it-IT" dirty="0" smtClean="0"/>
              <a:t>relative alle cure balneo termali</a:t>
            </a:r>
            <a:endParaRPr lang="it-IT" dirty="0"/>
          </a:p>
        </p:txBody>
      </p:sp>
      <p:sp>
        <p:nvSpPr>
          <p:cNvPr id="4" name="Segnaposto piè di pagina 3"/>
          <p:cNvSpPr>
            <a:spLocks noGrp="1"/>
          </p:cNvSpPr>
          <p:nvPr>
            <p:ph type="ftr" sz="quarter" idx="11"/>
          </p:nvPr>
        </p:nvSpPr>
        <p:spPr/>
        <p:txBody>
          <a:bodyPr/>
          <a:lstStyle/>
          <a:p>
            <a:pPr>
              <a:defRPr/>
            </a:pPr>
            <a:r>
              <a:rPr lang="it-IT" smtClean="0"/>
              <a:t>by S. Martorelli &amp; P.Zani </a:t>
            </a:r>
            <a:endParaRPr lang="it-IT"/>
          </a:p>
        </p:txBody>
      </p:sp>
      <p:sp>
        <p:nvSpPr>
          <p:cNvPr id="5" name="Segnaposto numero diapositiva 4"/>
          <p:cNvSpPr>
            <a:spLocks noGrp="1"/>
          </p:cNvSpPr>
          <p:nvPr>
            <p:ph type="sldNum" sz="quarter" idx="12"/>
          </p:nvPr>
        </p:nvSpPr>
        <p:spPr/>
        <p:txBody>
          <a:bodyPr/>
          <a:lstStyle/>
          <a:p>
            <a:pPr>
              <a:defRPr/>
            </a:pPr>
            <a:fld id="{6488846B-3EB0-449A-B2E5-21BA2D96950E}" type="slidenum">
              <a:rPr lang="it-IT" smtClean="0"/>
              <a:pPr>
                <a:defRPr/>
              </a:pPr>
              <a:t>33</a:t>
            </a:fld>
            <a:endParaRPr lang="it-IT"/>
          </a:p>
        </p:txBody>
      </p:sp>
      <p:sp>
        <p:nvSpPr>
          <p:cNvPr id="6" name="Titolo 1"/>
          <p:cNvSpPr>
            <a:spLocks noGrp="1"/>
          </p:cNvSpPr>
          <p:nvPr>
            <p:ph type="title"/>
          </p:nvPr>
        </p:nvSpPr>
        <p:spPr/>
        <p:txBody>
          <a:bodyPr/>
          <a:lstStyle/>
          <a:p>
            <a:pPr algn="l"/>
            <a:r>
              <a:rPr lang="it-IT" altLang="it-IT" sz="1400" b="1" dirty="0"/>
              <a:t>Legge n° 190 del 23 dicembre </a:t>
            </a:r>
            <a:r>
              <a:rPr lang="it-IT" altLang="it-IT" sz="1400" b="1" dirty="0" smtClean="0"/>
              <a:t>2014 - Legge </a:t>
            </a:r>
            <a:r>
              <a:rPr lang="it-IT" altLang="it-IT" sz="1400" b="1" dirty="0"/>
              <a:t>di stabilità </a:t>
            </a:r>
            <a:r>
              <a:rPr lang="it-IT" altLang="it-IT" sz="1400" b="1" dirty="0" smtClean="0"/>
              <a:t>2015 - Aspetti </a:t>
            </a:r>
            <a:r>
              <a:rPr lang="it-IT" altLang="it-IT" sz="1400" b="1" dirty="0"/>
              <a:t>previdenziali e </a:t>
            </a:r>
            <a:r>
              <a:rPr lang="it-IT" altLang="it-IT" sz="1400" b="1" dirty="0" smtClean="0"/>
              <a:t>assistenziali -</a:t>
            </a:r>
            <a:br>
              <a:rPr lang="it-IT" altLang="it-IT" sz="1400" b="1" dirty="0" smtClean="0"/>
            </a:br>
            <a:r>
              <a:rPr lang="it-IT" altLang="it-IT" sz="1600" b="1" i="1" dirty="0" smtClean="0">
                <a:solidFill>
                  <a:srgbClr val="FF0000"/>
                </a:solidFill>
              </a:rPr>
              <a:t>Comma 301:</a:t>
            </a:r>
            <a:br>
              <a:rPr lang="it-IT" altLang="it-IT" sz="1600" b="1" i="1" dirty="0" smtClean="0">
                <a:solidFill>
                  <a:srgbClr val="FF0000"/>
                </a:solidFill>
              </a:rPr>
            </a:br>
            <a:r>
              <a:rPr lang="it-IT" altLang="it-IT" sz="2000" b="1" dirty="0" smtClean="0">
                <a:solidFill>
                  <a:srgbClr val="FF0000"/>
                </a:solidFill>
              </a:rPr>
              <a:t>Cure balneo termali</a:t>
            </a:r>
            <a:endParaRPr lang="it-IT" sz="2000" b="1" dirty="0">
              <a:solidFill>
                <a:srgbClr val="FF0000"/>
              </a:solidFill>
            </a:endParaRPr>
          </a:p>
        </p:txBody>
      </p:sp>
      <p:pic>
        <p:nvPicPr>
          <p:cNvPr id="7" name="Immagine 6" descr="http://www.inas.it/images/header/logo_Inas.jpg"/>
          <p:cNvPicPr/>
          <p:nvPr/>
        </p:nvPicPr>
        <p:blipFill>
          <a:blip r:embed="rId2">
            <a:extLst>
              <a:ext uri="{28A0092B-C50C-407E-A947-70E740481C1C}">
                <a14:useLocalDpi xmlns:a14="http://schemas.microsoft.com/office/drawing/2010/main" val="0"/>
              </a:ext>
            </a:extLst>
          </a:blip>
          <a:srcRect/>
          <a:stretch>
            <a:fillRect/>
          </a:stretch>
        </p:blipFill>
        <p:spPr bwMode="auto">
          <a:xfrm>
            <a:off x="10819165" y="6083405"/>
            <a:ext cx="962025" cy="516255"/>
          </a:xfrm>
          <a:prstGeom prst="rect">
            <a:avLst/>
          </a:prstGeom>
          <a:noFill/>
          <a:ln>
            <a:noFill/>
          </a:ln>
        </p:spPr>
      </p:pic>
    </p:spTree>
    <p:extLst>
      <p:ext uri="{BB962C8B-B14F-4D97-AF65-F5344CB8AC3E}">
        <p14:creationId xmlns:p14="http://schemas.microsoft.com/office/powerpoint/2010/main" val="33289498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lgn="ctr">
              <a:buNone/>
            </a:pPr>
            <a:r>
              <a:rPr lang="it-IT" b="1" u="sng" dirty="0" smtClean="0"/>
              <a:t>Testo di legge</a:t>
            </a:r>
          </a:p>
          <a:p>
            <a:pPr marL="0" indent="0" algn="ctr">
              <a:buNone/>
            </a:pPr>
            <a:endParaRPr lang="it-IT" b="1" u="sng" dirty="0" smtClean="0"/>
          </a:p>
          <a:p>
            <a:pPr marL="0" indent="0">
              <a:buNone/>
            </a:pPr>
            <a:r>
              <a:rPr lang="it-IT" i="1" dirty="0" smtClean="0"/>
              <a:t>Comma 301</a:t>
            </a:r>
          </a:p>
          <a:p>
            <a:pPr marL="0" indent="0">
              <a:buNone/>
            </a:pPr>
            <a:r>
              <a:rPr lang="it-IT" i="1" dirty="0" smtClean="0"/>
              <a:t>L’ultimo </a:t>
            </a:r>
            <a:r>
              <a:rPr lang="it-IT" i="1" dirty="0"/>
              <a:t>periodo del comma 1 dell’articolo 5 della legge 24 ottobre </a:t>
            </a:r>
            <a:r>
              <a:rPr lang="it-IT" i="1" dirty="0" err="1"/>
              <a:t>2000,n</a:t>
            </a:r>
            <a:r>
              <a:rPr lang="it-IT" i="1" dirty="0"/>
              <a:t>. 323 (Le prestazioni economiche accessorie sono erogate dall'INPS e dall'INAIL con oneri a carico delle rispettive gestioni previdenziali) , è soppresso a decorrere dal 1° gennaio 2016.</a:t>
            </a:r>
            <a:endParaRPr lang="it-IT" dirty="0"/>
          </a:p>
          <a:p>
            <a:pPr marL="0" indent="0">
              <a:buNone/>
            </a:pPr>
            <a:endParaRPr lang="it-IT" dirty="0"/>
          </a:p>
        </p:txBody>
      </p:sp>
      <p:sp>
        <p:nvSpPr>
          <p:cNvPr id="4" name="Segnaposto piè di pagina 3"/>
          <p:cNvSpPr>
            <a:spLocks noGrp="1"/>
          </p:cNvSpPr>
          <p:nvPr>
            <p:ph type="ftr" sz="quarter" idx="11"/>
          </p:nvPr>
        </p:nvSpPr>
        <p:spPr/>
        <p:txBody>
          <a:bodyPr/>
          <a:lstStyle/>
          <a:p>
            <a:pPr>
              <a:defRPr/>
            </a:pPr>
            <a:r>
              <a:rPr lang="it-IT" smtClean="0"/>
              <a:t>by S. Martorelli &amp; P.Zani </a:t>
            </a:r>
            <a:endParaRPr lang="it-IT"/>
          </a:p>
        </p:txBody>
      </p:sp>
      <p:sp>
        <p:nvSpPr>
          <p:cNvPr id="5" name="Segnaposto numero diapositiva 4"/>
          <p:cNvSpPr>
            <a:spLocks noGrp="1"/>
          </p:cNvSpPr>
          <p:nvPr>
            <p:ph type="sldNum" sz="quarter" idx="12"/>
          </p:nvPr>
        </p:nvSpPr>
        <p:spPr/>
        <p:txBody>
          <a:bodyPr/>
          <a:lstStyle/>
          <a:p>
            <a:pPr>
              <a:defRPr/>
            </a:pPr>
            <a:fld id="{6488846B-3EB0-449A-B2E5-21BA2D96950E}" type="slidenum">
              <a:rPr lang="it-IT" smtClean="0"/>
              <a:pPr>
                <a:defRPr/>
              </a:pPr>
              <a:t>34</a:t>
            </a:fld>
            <a:endParaRPr lang="it-IT"/>
          </a:p>
        </p:txBody>
      </p:sp>
      <p:sp>
        <p:nvSpPr>
          <p:cNvPr id="6" name="Titolo 1"/>
          <p:cNvSpPr>
            <a:spLocks noGrp="1"/>
          </p:cNvSpPr>
          <p:nvPr>
            <p:ph type="title"/>
          </p:nvPr>
        </p:nvSpPr>
        <p:spPr/>
        <p:txBody>
          <a:bodyPr/>
          <a:lstStyle/>
          <a:p>
            <a:pPr algn="l"/>
            <a:r>
              <a:rPr lang="it-IT" altLang="it-IT" sz="1400" b="1" dirty="0"/>
              <a:t>Legge n° 190 del 23 dicembre </a:t>
            </a:r>
            <a:r>
              <a:rPr lang="it-IT" altLang="it-IT" sz="1400" b="1" dirty="0" smtClean="0"/>
              <a:t>2014 - Legge </a:t>
            </a:r>
            <a:r>
              <a:rPr lang="it-IT" altLang="it-IT" sz="1400" b="1" dirty="0"/>
              <a:t>di stabilità </a:t>
            </a:r>
            <a:r>
              <a:rPr lang="it-IT" altLang="it-IT" sz="1400" b="1" dirty="0" smtClean="0"/>
              <a:t>2015 - Aspetti </a:t>
            </a:r>
            <a:r>
              <a:rPr lang="it-IT" altLang="it-IT" sz="1400" b="1" dirty="0"/>
              <a:t>previdenziali e </a:t>
            </a:r>
            <a:r>
              <a:rPr lang="it-IT" altLang="it-IT" sz="1400" b="1" dirty="0" smtClean="0"/>
              <a:t>assistenziali -</a:t>
            </a:r>
            <a:br>
              <a:rPr lang="it-IT" altLang="it-IT" sz="1400" b="1" dirty="0" smtClean="0"/>
            </a:br>
            <a:r>
              <a:rPr lang="it-IT" altLang="it-IT" sz="1600" b="1" i="1" dirty="0" smtClean="0">
                <a:solidFill>
                  <a:srgbClr val="FF0000"/>
                </a:solidFill>
              </a:rPr>
              <a:t>Comma 301:</a:t>
            </a:r>
            <a:br>
              <a:rPr lang="it-IT" altLang="it-IT" sz="1600" b="1" i="1" dirty="0" smtClean="0">
                <a:solidFill>
                  <a:srgbClr val="FF0000"/>
                </a:solidFill>
              </a:rPr>
            </a:br>
            <a:r>
              <a:rPr lang="it-IT" altLang="it-IT" sz="2000" b="1" dirty="0" smtClean="0">
                <a:solidFill>
                  <a:srgbClr val="FF0000"/>
                </a:solidFill>
              </a:rPr>
              <a:t>Cure balneo termali</a:t>
            </a:r>
            <a:endParaRPr lang="it-IT" sz="2000" b="1" dirty="0">
              <a:solidFill>
                <a:srgbClr val="FF0000"/>
              </a:solidFill>
            </a:endParaRPr>
          </a:p>
        </p:txBody>
      </p:sp>
      <p:pic>
        <p:nvPicPr>
          <p:cNvPr id="7" name="Immagine 6" descr="http://www.inas.it/images/header/logo_Inas.jpg"/>
          <p:cNvPicPr/>
          <p:nvPr/>
        </p:nvPicPr>
        <p:blipFill>
          <a:blip r:embed="rId2">
            <a:extLst>
              <a:ext uri="{28A0092B-C50C-407E-A947-70E740481C1C}">
                <a14:useLocalDpi xmlns:a14="http://schemas.microsoft.com/office/drawing/2010/main" val="0"/>
              </a:ext>
            </a:extLst>
          </a:blip>
          <a:srcRect/>
          <a:stretch>
            <a:fillRect/>
          </a:stretch>
        </p:blipFill>
        <p:spPr bwMode="auto">
          <a:xfrm>
            <a:off x="10672409" y="6015672"/>
            <a:ext cx="962025" cy="516255"/>
          </a:xfrm>
          <a:prstGeom prst="rect">
            <a:avLst/>
          </a:prstGeom>
          <a:noFill/>
          <a:ln>
            <a:noFill/>
          </a:ln>
        </p:spPr>
      </p:pic>
    </p:spTree>
    <p:extLst>
      <p:ext uri="{BB962C8B-B14F-4D97-AF65-F5344CB8AC3E}">
        <p14:creationId xmlns:p14="http://schemas.microsoft.com/office/powerpoint/2010/main" val="4494339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a:t>Alle vittime di terrorismo che abbiano presentato domanda entro il 30 novembre 2007, si dovrà applicare un incremento della retribuzione pensionabile corrispondente a quella della qualifica superiore, senza alcun sbarramento</a:t>
            </a:r>
            <a:r>
              <a:rPr lang="it-IT" dirty="0" smtClean="0"/>
              <a:t>.</a:t>
            </a:r>
          </a:p>
          <a:p>
            <a:r>
              <a:rPr lang="it-IT" dirty="0" smtClean="0"/>
              <a:t>L’aumento </a:t>
            </a:r>
            <a:r>
              <a:rPr lang="it-IT" dirty="0"/>
              <a:t>figurativo di 10 anni ai fini previdenziali spetterà anche al coniuge e ai figli dell’invalido non presenti al momento dell'evento, </a:t>
            </a:r>
            <a:r>
              <a:rPr lang="it-IT" dirty="0" smtClean="0"/>
              <a:t>se lo </a:t>
            </a:r>
            <a:r>
              <a:rPr lang="it-IT" dirty="0"/>
              <a:t>stesso beneficio non </a:t>
            </a:r>
            <a:r>
              <a:rPr lang="it-IT" dirty="0" smtClean="0"/>
              <a:t>è </a:t>
            </a:r>
            <a:r>
              <a:rPr lang="it-IT" dirty="0"/>
              <a:t>stato attribuito ai genitori della vittima</a:t>
            </a:r>
            <a:r>
              <a:rPr lang="it-IT" dirty="0" smtClean="0"/>
              <a:t>.</a:t>
            </a:r>
          </a:p>
          <a:p>
            <a:r>
              <a:rPr lang="it-IT" dirty="0"/>
              <a:t>I</a:t>
            </a:r>
            <a:r>
              <a:rPr lang="it-IT" dirty="0" smtClean="0"/>
              <a:t> </a:t>
            </a:r>
            <a:r>
              <a:rPr lang="it-IT" dirty="0"/>
              <a:t>benefici previdenziali dovranno essere applicati anche nel caso in cui le posizioni assicurative siano state aperte successivamente all'evento terroristico</a:t>
            </a:r>
            <a:r>
              <a:rPr lang="it-IT" b="1" dirty="0"/>
              <a:t> </a:t>
            </a:r>
            <a:endParaRPr lang="it-IT" dirty="0"/>
          </a:p>
          <a:p>
            <a:endParaRPr lang="it-IT" dirty="0"/>
          </a:p>
        </p:txBody>
      </p:sp>
      <p:sp>
        <p:nvSpPr>
          <p:cNvPr id="4" name="Segnaposto piè di pagina 3"/>
          <p:cNvSpPr>
            <a:spLocks noGrp="1"/>
          </p:cNvSpPr>
          <p:nvPr>
            <p:ph type="ftr" sz="quarter" idx="11"/>
          </p:nvPr>
        </p:nvSpPr>
        <p:spPr/>
        <p:txBody>
          <a:bodyPr/>
          <a:lstStyle/>
          <a:p>
            <a:pPr>
              <a:defRPr/>
            </a:pPr>
            <a:r>
              <a:rPr lang="it-IT" smtClean="0"/>
              <a:t>by S. Martorelli &amp; P.Zani </a:t>
            </a:r>
            <a:endParaRPr lang="it-IT"/>
          </a:p>
        </p:txBody>
      </p:sp>
      <p:sp>
        <p:nvSpPr>
          <p:cNvPr id="5" name="Segnaposto numero diapositiva 4"/>
          <p:cNvSpPr>
            <a:spLocks noGrp="1"/>
          </p:cNvSpPr>
          <p:nvPr>
            <p:ph type="sldNum" sz="quarter" idx="12"/>
          </p:nvPr>
        </p:nvSpPr>
        <p:spPr/>
        <p:txBody>
          <a:bodyPr/>
          <a:lstStyle/>
          <a:p>
            <a:pPr>
              <a:defRPr/>
            </a:pPr>
            <a:fld id="{6488846B-3EB0-449A-B2E5-21BA2D96950E}" type="slidenum">
              <a:rPr lang="it-IT" smtClean="0"/>
              <a:pPr>
                <a:defRPr/>
              </a:pPr>
              <a:t>35</a:t>
            </a:fld>
            <a:endParaRPr lang="it-IT"/>
          </a:p>
        </p:txBody>
      </p:sp>
      <p:sp>
        <p:nvSpPr>
          <p:cNvPr id="6" name="Titolo 1"/>
          <p:cNvSpPr>
            <a:spLocks noGrp="1"/>
          </p:cNvSpPr>
          <p:nvPr>
            <p:ph type="title"/>
          </p:nvPr>
        </p:nvSpPr>
        <p:spPr/>
        <p:txBody>
          <a:bodyPr/>
          <a:lstStyle/>
          <a:p>
            <a:pPr algn="l"/>
            <a:r>
              <a:rPr lang="it-IT" altLang="it-IT" sz="1400" b="1" dirty="0"/>
              <a:t>Legge n° 190 del 23 dicembre </a:t>
            </a:r>
            <a:r>
              <a:rPr lang="it-IT" altLang="it-IT" sz="1400" b="1" dirty="0" smtClean="0"/>
              <a:t>2014 - Legge </a:t>
            </a:r>
            <a:r>
              <a:rPr lang="it-IT" altLang="it-IT" sz="1400" b="1" dirty="0"/>
              <a:t>di stabilità </a:t>
            </a:r>
            <a:r>
              <a:rPr lang="it-IT" altLang="it-IT" sz="1400" b="1" dirty="0" smtClean="0"/>
              <a:t>2015 - Aspetti </a:t>
            </a:r>
            <a:r>
              <a:rPr lang="it-IT" altLang="it-IT" sz="1400" b="1" dirty="0"/>
              <a:t>previdenziali e </a:t>
            </a:r>
            <a:r>
              <a:rPr lang="it-IT" altLang="it-IT" sz="1400" b="1" dirty="0" smtClean="0"/>
              <a:t>assistenziali -</a:t>
            </a:r>
            <a:br>
              <a:rPr lang="it-IT" altLang="it-IT" sz="1400" b="1" dirty="0" smtClean="0"/>
            </a:br>
            <a:r>
              <a:rPr lang="it-IT" altLang="it-IT" sz="1600" b="1" i="1" dirty="0" smtClean="0">
                <a:solidFill>
                  <a:srgbClr val="FF0000"/>
                </a:solidFill>
              </a:rPr>
              <a:t>Commi 163, 164 e 165:</a:t>
            </a:r>
            <a:br>
              <a:rPr lang="it-IT" altLang="it-IT" sz="1600" b="1" i="1" dirty="0" smtClean="0">
                <a:solidFill>
                  <a:srgbClr val="FF0000"/>
                </a:solidFill>
              </a:rPr>
            </a:br>
            <a:r>
              <a:rPr lang="it-IT" altLang="it-IT" sz="2000" b="1" dirty="0" smtClean="0">
                <a:solidFill>
                  <a:srgbClr val="FF0000"/>
                </a:solidFill>
              </a:rPr>
              <a:t>Benefici previdenziali per le vittime di terrorismo</a:t>
            </a:r>
            <a:endParaRPr lang="it-IT" sz="2000" b="1" dirty="0">
              <a:solidFill>
                <a:srgbClr val="FF0000"/>
              </a:solidFill>
            </a:endParaRPr>
          </a:p>
        </p:txBody>
      </p:sp>
      <p:pic>
        <p:nvPicPr>
          <p:cNvPr id="7" name="Immagine 6" descr="http://www.inas.it/images/header/logo_Inas.jpg"/>
          <p:cNvPicPr/>
          <p:nvPr/>
        </p:nvPicPr>
        <p:blipFill>
          <a:blip r:embed="rId2">
            <a:extLst>
              <a:ext uri="{28A0092B-C50C-407E-A947-70E740481C1C}">
                <a14:useLocalDpi xmlns:a14="http://schemas.microsoft.com/office/drawing/2010/main" val="0"/>
              </a:ext>
            </a:extLst>
          </a:blip>
          <a:srcRect/>
          <a:stretch>
            <a:fillRect/>
          </a:stretch>
        </p:blipFill>
        <p:spPr bwMode="auto">
          <a:xfrm>
            <a:off x="10762720" y="5936650"/>
            <a:ext cx="962025" cy="516255"/>
          </a:xfrm>
          <a:prstGeom prst="rect">
            <a:avLst/>
          </a:prstGeom>
          <a:noFill/>
          <a:ln>
            <a:noFill/>
          </a:ln>
        </p:spPr>
      </p:pic>
    </p:spTree>
    <p:extLst>
      <p:ext uri="{BB962C8B-B14F-4D97-AF65-F5344CB8AC3E}">
        <p14:creationId xmlns:p14="http://schemas.microsoft.com/office/powerpoint/2010/main" val="15693428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lgn="ctr">
              <a:buNone/>
            </a:pPr>
            <a:r>
              <a:rPr lang="it-IT" b="1" u="sng" dirty="0" smtClean="0"/>
              <a:t>Testo di legge</a:t>
            </a:r>
          </a:p>
          <a:p>
            <a:pPr marL="0" indent="0">
              <a:buNone/>
            </a:pPr>
            <a:r>
              <a:rPr lang="it-IT" sz="1600" i="1" dirty="0" smtClean="0"/>
              <a:t>Comma 163</a:t>
            </a:r>
          </a:p>
          <a:p>
            <a:pPr marL="0" indent="0">
              <a:buNone/>
            </a:pPr>
            <a:r>
              <a:rPr lang="it-IT" sz="1600" i="1" dirty="0" smtClean="0"/>
              <a:t>Ai </a:t>
            </a:r>
            <a:r>
              <a:rPr lang="it-IT" sz="1600" i="1" dirty="0"/>
              <a:t>fini degli incrementi di pensione e di trattamento di fine rapporto o equipollenti di cui al comma 1 e del trattamento aggiuntivo di fine rapporto o equipollenti di cui al comma 1 dell’articolo 3, per i soli dipendenti privati invalidi, nonché per i loro eredi aventi diritto a pensione di reversibilità, che, ai sensi della normativa vigente prima della data di entrata in vigore della presente disposizione, abbiano presentato domanda entro il 30 novembre 2007, in luogo del 7,5 per cento e prescindendo da qualsiasi sbarramento al conseguimento della qualifica superiore, se prevista dai rispettivi contratti di categoria, si fa riferimento alla percentuale di incremento tra la retribuzione contrattuale immediatamente superiore e quella contrattuale posseduta dall’invalido all’atto del pensionamento, ove più favorevole »</a:t>
            </a:r>
            <a:endParaRPr lang="it-IT" sz="1600" dirty="0"/>
          </a:p>
          <a:p>
            <a:pPr marL="0" indent="0">
              <a:buNone/>
            </a:pPr>
            <a:endParaRPr lang="it-IT" dirty="0"/>
          </a:p>
        </p:txBody>
      </p:sp>
      <p:sp>
        <p:nvSpPr>
          <p:cNvPr id="4" name="Segnaposto piè di pagina 3"/>
          <p:cNvSpPr>
            <a:spLocks noGrp="1"/>
          </p:cNvSpPr>
          <p:nvPr>
            <p:ph type="ftr" sz="quarter" idx="11"/>
          </p:nvPr>
        </p:nvSpPr>
        <p:spPr/>
        <p:txBody>
          <a:bodyPr/>
          <a:lstStyle/>
          <a:p>
            <a:pPr>
              <a:defRPr/>
            </a:pPr>
            <a:r>
              <a:rPr lang="it-IT" smtClean="0"/>
              <a:t>by S. Martorelli &amp; P.Zani </a:t>
            </a:r>
            <a:endParaRPr lang="it-IT"/>
          </a:p>
        </p:txBody>
      </p:sp>
      <p:sp>
        <p:nvSpPr>
          <p:cNvPr id="5" name="Segnaposto numero diapositiva 4"/>
          <p:cNvSpPr>
            <a:spLocks noGrp="1"/>
          </p:cNvSpPr>
          <p:nvPr>
            <p:ph type="sldNum" sz="quarter" idx="12"/>
          </p:nvPr>
        </p:nvSpPr>
        <p:spPr/>
        <p:txBody>
          <a:bodyPr/>
          <a:lstStyle/>
          <a:p>
            <a:pPr>
              <a:defRPr/>
            </a:pPr>
            <a:fld id="{6488846B-3EB0-449A-B2E5-21BA2D96950E}" type="slidenum">
              <a:rPr lang="it-IT" smtClean="0"/>
              <a:pPr>
                <a:defRPr/>
              </a:pPr>
              <a:t>36</a:t>
            </a:fld>
            <a:endParaRPr lang="it-IT"/>
          </a:p>
        </p:txBody>
      </p:sp>
      <p:sp>
        <p:nvSpPr>
          <p:cNvPr id="6" name="Titolo 1"/>
          <p:cNvSpPr>
            <a:spLocks noGrp="1"/>
          </p:cNvSpPr>
          <p:nvPr>
            <p:ph type="title"/>
          </p:nvPr>
        </p:nvSpPr>
        <p:spPr/>
        <p:txBody>
          <a:bodyPr/>
          <a:lstStyle/>
          <a:p>
            <a:pPr algn="l"/>
            <a:r>
              <a:rPr lang="it-IT" altLang="it-IT" sz="1400" b="1" dirty="0"/>
              <a:t>Legge n° 190 del 23 dicembre </a:t>
            </a:r>
            <a:r>
              <a:rPr lang="it-IT" altLang="it-IT" sz="1400" b="1" dirty="0" smtClean="0"/>
              <a:t>2014 - Legge </a:t>
            </a:r>
            <a:r>
              <a:rPr lang="it-IT" altLang="it-IT" sz="1400" b="1" dirty="0"/>
              <a:t>di stabilità </a:t>
            </a:r>
            <a:r>
              <a:rPr lang="it-IT" altLang="it-IT" sz="1400" b="1" dirty="0" smtClean="0"/>
              <a:t>2015 - Aspetti </a:t>
            </a:r>
            <a:r>
              <a:rPr lang="it-IT" altLang="it-IT" sz="1400" b="1" dirty="0"/>
              <a:t>previdenziali e </a:t>
            </a:r>
            <a:r>
              <a:rPr lang="it-IT" altLang="it-IT" sz="1400" b="1" dirty="0" smtClean="0"/>
              <a:t>assistenziali -</a:t>
            </a:r>
            <a:br>
              <a:rPr lang="it-IT" altLang="it-IT" sz="1400" b="1" dirty="0" smtClean="0"/>
            </a:br>
            <a:r>
              <a:rPr lang="it-IT" altLang="it-IT" sz="1600" b="1" i="1" dirty="0" smtClean="0">
                <a:solidFill>
                  <a:srgbClr val="FF0000"/>
                </a:solidFill>
              </a:rPr>
              <a:t>Commi 163, 164 e 165:</a:t>
            </a:r>
            <a:br>
              <a:rPr lang="it-IT" altLang="it-IT" sz="1600" b="1" i="1" dirty="0" smtClean="0">
                <a:solidFill>
                  <a:srgbClr val="FF0000"/>
                </a:solidFill>
              </a:rPr>
            </a:br>
            <a:r>
              <a:rPr lang="it-IT" altLang="it-IT" sz="2000" b="1" dirty="0" smtClean="0">
                <a:solidFill>
                  <a:srgbClr val="FF0000"/>
                </a:solidFill>
              </a:rPr>
              <a:t>Benefici previdenziali per le vittime di terrorismo</a:t>
            </a:r>
            <a:endParaRPr lang="it-IT" sz="2000" b="1" dirty="0">
              <a:solidFill>
                <a:srgbClr val="FF0000"/>
              </a:solidFill>
            </a:endParaRPr>
          </a:p>
        </p:txBody>
      </p:sp>
      <p:pic>
        <p:nvPicPr>
          <p:cNvPr id="7" name="Immagine 6" descr="http://www.inas.it/images/header/logo_Inas.jpg"/>
          <p:cNvPicPr/>
          <p:nvPr/>
        </p:nvPicPr>
        <p:blipFill>
          <a:blip r:embed="rId2">
            <a:extLst>
              <a:ext uri="{28A0092B-C50C-407E-A947-70E740481C1C}">
                <a14:useLocalDpi xmlns:a14="http://schemas.microsoft.com/office/drawing/2010/main" val="0"/>
              </a:ext>
            </a:extLst>
          </a:blip>
          <a:srcRect/>
          <a:stretch>
            <a:fillRect/>
          </a:stretch>
        </p:blipFill>
        <p:spPr bwMode="auto">
          <a:xfrm>
            <a:off x="10796587" y="6038250"/>
            <a:ext cx="962025" cy="516255"/>
          </a:xfrm>
          <a:prstGeom prst="rect">
            <a:avLst/>
          </a:prstGeom>
          <a:noFill/>
          <a:ln>
            <a:noFill/>
          </a:ln>
        </p:spPr>
      </p:pic>
    </p:spTree>
    <p:extLst>
      <p:ext uri="{BB962C8B-B14F-4D97-AF65-F5344CB8AC3E}">
        <p14:creationId xmlns:p14="http://schemas.microsoft.com/office/powerpoint/2010/main" val="8893543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lgn="ctr">
              <a:buNone/>
            </a:pPr>
            <a:r>
              <a:rPr lang="it-IT" b="1" u="sng" dirty="0" smtClean="0"/>
              <a:t>Testi di legge</a:t>
            </a:r>
          </a:p>
          <a:p>
            <a:pPr marL="0" indent="0">
              <a:buNone/>
            </a:pPr>
            <a:r>
              <a:rPr lang="it-IT" sz="1600" i="1" dirty="0" smtClean="0"/>
              <a:t>Comma 164</a:t>
            </a:r>
            <a:br>
              <a:rPr lang="it-IT" sz="1600" i="1" dirty="0" smtClean="0"/>
            </a:br>
            <a:r>
              <a:rPr lang="it-IT" sz="1600" i="1" dirty="0" smtClean="0"/>
              <a:t>I </a:t>
            </a:r>
            <a:r>
              <a:rPr lang="it-IT" sz="1600" i="1" dirty="0"/>
              <a:t>benefìci previsti dal comma 1 spettano al coniuge e ai figli dell’invalido, anche se il matrimonio è stato contratto o i figli sono nati successivamente all’evento terroristico. Se l’invalido contrae matrimonio dopo che il beneficio è stato attribuito ai genitori, il coniuge e i figli di costui ne sono esclusi ». </a:t>
            </a:r>
          </a:p>
          <a:p>
            <a:pPr marL="0" indent="0">
              <a:buNone/>
            </a:pPr>
            <a:r>
              <a:rPr lang="it-IT" sz="1600" i="1" dirty="0" smtClean="0"/>
              <a:t>Comma 165</a:t>
            </a:r>
            <a:br>
              <a:rPr lang="it-IT" sz="1600" i="1" dirty="0" smtClean="0"/>
            </a:br>
            <a:r>
              <a:rPr lang="it-IT" sz="1600" i="1" dirty="0" smtClean="0"/>
              <a:t>All’articolo </a:t>
            </a:r>
            <a:r>
              <a:rPr lang="it-IT" sz="1600" i="1" dirty="0"/>
              <a:t>4, comma 2, della legge 3 agosto 2004, n. 206, dopo l’ultimo periodo sono aggiunti i seguenti: « Agli effetti di quanto disposto dal presente comma, è indifferente che la posizione assicurativa obbligatoria inerente al rapporto di lavoro dell’invalido sia aperta al momento dell’evento terroristico o successivamente. In nessun caso sono opponibili termini o altre limitazioni temporali alla titolarità della posizione e del diritto al beneficio che ne consegue ».</a:t>
            </a:r>
            <a:endParaRPr lang="it-IT" sz="1600" dirty="0"/>
          </a:p>
        </p:txBody>
      </p:sp>
      <p:sp>
        <p:nvSpPr>
          <p:cNvPr id="4" name="Segnaposto piè di pagina 3"/>
          <p:cNvSpPr>
            <a:spLocks noGrp="1"/>
          </p:cNvSpPr>
          <p:nvPr>
            <p:ph type="ftr" sz="quarter" idx="11"/>
          </p:nvPr>
        </p:nvSpPr>
        <p:spPr/>
        <p:txBody>
          <a:bodyPr/>
          <a:lstStyle/>
          <a:p>
            <a:pPr>
              <a:defRPr/>
            </a:pPr>
            <a:r>
              <a:rPr lang="it-IT" smtClean="0"/>
              <a:t>by S. Martorelli &amp; P.Zani </a:t>
            </a:r>
            <a:endParaRPr lang="it-IT"/>
          </a:p>
        </p:txBody>
      </p:sp>
      <p:sp>
        <p:nvSpPr>
          <p:cNvPr id="5" name="Segnaposto numero diapositiva 4"/>
          <p:cNvSpPr>
            <a:spLocks noGrp="1"/>
          </p:cNvSpPr>
          <p:nvPr>
            <p:ph type="sldNum" sz="quarter" idx="12"/>
          </p:nvPr>
        </p:nvSpPr>
        <p:spPr/>
        <p:txBody>
          <a:bodyPr/>
          <a:lstStyle/>
          <a:p>
            <a:pPr>
              <a:defRPr/>
            </a:pPr>
            <a:fld id="{6488846B-3EB0-449A-B2E5-21BA2D96950E}" type="slidenum">
              <a:rPr lang="it-IT" smtClean="0"/>
              <a:pPr>
                <a:defRPr/>
              </a:pPr>
              <a:t>37</a:t>
            </a:fld>
            <a:endParaRPr lang="it-IT"/>
          </a:p>
        </p:txBody>
      </p:sp>
      <p:sp>
        <p:nvSpPr>
          <p:cNvPr id="6" name="Titolo 1"/>
          <p:cNvSpPr>
            <a:spLocks noGrp="1"/>
          </p:cNvSpPr>
          <p:nvPr>
            <p:ph type="title"/>
          </p:nvPr>
        </p:nvSpPr>
        <p:spPr/>
        <p:txBody>
          <a:bodyPr/>
          <a:lstStyle/>
          <a:p>
            <a:pPr algn="l"/>
            <a:r>
              <a:rPr lang="it-IT" altLang="it-IT" sz="1400" b="1" dirty="0"/>
              <a:t>Legge n° 190 del 23 dicembre </a:t>
            </a:r>
            <a:r>
              <a:rPr lang="it-IT" altLang="it-IT" sz="1400" b="1" dirty="0" smtClean="0"/>
              <a:t>2014 - Legge </a:t>
            </a:r>
            <a:r>
              <a:rPr lang="it-IT" altLang="it-IT" sz="1400" b="1" dirty="0"/>
              <a:t>di stabilità </a:t>
            </a:r>
            <a:r>
              <a:rPr lang="it-IT" altLang="it-IT" sz="1400" b="1" dirty="0" smtClean="0"/>
              <a:t>2015 - Aspetti </a:t>
            </a:r>
            <a:r>
              <a:rPr lang="it-IT" altLang="it-IT" sz="1400" b="1" dirty="0"/>
              <a:t>previdenziali e </a:t>
            </a:r>
            <a:r>
              <a:rPr lang="it-IT" altLang="it-IT" sz="1400" b="1" dirty="0" smtClean="0"/>
              <a:t>assistenziali -</a:t>
            </a:r>
            <a:br>
              <a:rPr lang="it-IT" altLang="it-IT" sz="1400" b="1" dirty="0" smtClean="0"/>
            </a:br>
            <a:r>
              <a:rPr lang="it-IT" altLang="it-IT" sz="1600" b="1" i="1" dirty="0" smtClean="0">
                <a:solidFill>
                  <a:srgbClr val="FF0000"/>
                </a:solidFill>
              </a:rPr>
              <a:t>Commi 163, 164 e 165:</a:t>
            </a:r>
            <a:br>
              <a:rPr lang="it-IT" altLang="it-IT" sz="1600" b="1" i="1" dirty="0" smtClean="0">
                <a:solidFill>
                  <a:srgbClr val="FF0000"/>
                </a:solidFill>
              </a:rPr>
            </a:br>
            <a:r>
              <a:rPr lang="it-IT" altLang="it-IT" sz="2000" b="1" dirty="0" smtClean="0">
                <a:solidFill>
                  <a:srgbClr val="FF0000"/>
                </a:solidFill>
              </a:rPr>
              <a:t>Benefici previdenziali per le vittime di terrorismo</a:t>
            </a:r>
            <a:endParaRPr lang="it-IT" sz="2000" b="1" dirty="0">
              <a:solidFill>
                <a:srgbClr val="FF0000"/>
              </a:solidFill>
            </a:endParaRPr>
          </a:p>
        </p:txBody>
      </p:sp>
      <p:pic>
        <p:nvPicPr>
          <p:cNvPr id="7" name="Immagine 6" descr="http://www.inas.it/images/header/logo_Inas.jpg"/>
          <p:cNvPicPr/>
          <p:nvPr/>
        </p:nvPicPr>
        <p:blipFill>
          <a:blip r:embed="rId2">
            <a:extLst>
              <a:ext uri="{28A0092B-C50C-407E-A947-70E740481C1C}">
                <a14:useLocalDpi xmlns:a14="http://schemas.microsoft.com/office/drawing/2010/main" val="0"/>
              </a:ext>
            </a:extLst>
          </a:blip>
          <a:srcRect/>
          <a:stretch>
            <a:fillRect/>
          </a:stretch>
        </p:blipFill>
        <p:spPr bwMode="auto">
          <a:xfrm>
            <a:off x="10807876" y="6049539"/>
            <a:ext cx="962025" cy="516255"/>
          </a:xfrm>
          <a:prstGeom prst="rect">
            <a:avLst/>
          </a:prstGeom>
          <a:noFill/>
          <a:ln>
            <a:noFill/>
          </a:ln>
        </p:spPr>
      </p:pic>
    </p:spTree>
    <p:extLst>
      <p:ext uri="{BB962C8B-B14F-4D97-AF65-F5344CB8AC3E}">
        <p14:creationId xmlns:p14="http://schemas.microsoft.com/office/powerpoint/2010/main" val="5594638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None/>
            </a:pPr>
            <a:r>
              <a:rPr lang="it-IT" dirty="0" smtClean="0"/>
              <a:t>Gli esercenti </a:t>
            </a:r>
            <a:r>
              <a:rPr lang="it-IT" dirty="0"/>
              <a:t>attività </a:t>
            </a:r>
            <a:r>
              <a:rPr lang="it-IT" dirty="0" smtClean="0"/>
              <a:t>d'impresa</a:t>
            </a:r>
          </a:p>
          <a:p>
            <a:r>
              <a:rPr lang="it-IT" dirty="0" smtClean="0"/>
              <a:t>artigiani </a:t>
            </a:r>
          </a:p>
          <a:p>
            <a:r>
              <a:rPr lang="it-IT" dirty="0" smtClean="0"/>
              <a:t>commercianti </a:t>
            </a:r>
          </a:p>
          <a:p>
            <a:pPr marL="0" indent="0">
              <a:buNone/>
            </a:pPr>
            <a:r>
              <a:rPr lang="it-IT" dirty="0" smtClean="0"/>
              <a:t>iscritti </a:t>
            </a:r>
            <a:r>
              <a:rPr lang="it-IT" dirty="0"/>
              <a:t>alla gestione </a:t>
            </a:r>
            <a:r>
              <a:rPr lang="it-IT" dirty="0" err="1"/>
              <a:t>Ivs</a:t>
            </a:r>
            <a:r>
              <a:rPr lang="it-IT" dirty="0"/>
              <a:t> </a:t>
            </a:r>
            <a:r>
              <a:rPr lang="it-IT" dirty="0" smtClean="0"/>
              <a:t>che </a:t>
            </a:r>
            <a:r>
              <a:rPr lang="it-IT" dirty="0"/>
              <a:t>hanno scelto il cosiddetto regime forfettario dei </a:t>
            </a:r>
            <a:r>
              <a:rPr lang="it-IT" dirty="0" smtClean="0"/>
              <a:t>minimi</a:t>
            </a:r>
          </a:p>
          <a:p>
            <a:pPr marL="0" indent="0">
              <a:buNone/>
            </a:pPr>
            <a:endParaRPr lang="it-IT" dirty="0" smtClean="0"/>
          </a:p>
          <a:p>
            <a:r>
              <a:rPr lang="it-IT" dirty="0" smtClean="0"/>
              <a:t>possono  </a:t>
            </a:r>
            <a:r>
              <a:rPr lang="it-IT" dirty="0"/>
              <a:t>fruire di un regime previdenziale agevolato che prevede il pagamento dei contributi previdenziali sul reddito effettivo e non sul minimale contributivo.</a:t>
            </a:r>
          </a:p>
          <a:p>
            <a:pPr marL="0" indent="0">
              <a:buNone/>
            </a:pPr>
            <a:endParaRPr lang="it-IT" dirty="0"/>
          </a:p>
        </p:txBody>
      </p:sp>
      <p:sp>
        <p:nvSpPr>
          <p:cNvPr id="4" name="Segnaposto piè di pagina 3"/>
          <p:cNvSpPr>
            <a:spLocks noGrp="1"/>
          </p:cNvSpPr>
          <p:nvPr>
            <p:ph type="ftr" sz="quarter" idx="11"/>
          </p:nvPr>
        </p:nvSpPr>
        <p:spPr/>
        <p:txBody>
          <a:bodyPr/>
          <a:lstStyle/>
          <a:p>
            <a:pPr>
              <a:defRPr/>
            </a:pPr>
            <a:r>
              <a:rPr lang="it-IT" smtClean="0"/>
              <a:t>by S. Martorelli &amp; P.Zani </a:t>
            </a:r>
            <a:endParaRPr lang="it-IT"/>
          </a:p>
        </p:txBody>
      </p:sp>
      <p:sp>
        <p:nvSpPr>
          <p:cNvPr id="5" name="Segnaposto numero diapositiva 4"/>
          <p:cNvSpPr>
            <a:spLocks noGrp="1"/>
          </p:cNvSpPr>
          <p:nvPr>
            <p:ph type="sldNum" sz="quarter" idx="12"/>
          </p:nvPr>
        </p:nvSpPr>
        <p:spPr/>
        <p:txBody>
          <a:bodyPr/>
          <a:lstStyle/>
          <a:p>
            <a:pPr>
              <a:defRPr/>
            </a:pPr>
            <a:fld id="{6488846B-3EB0-449A-B2E5-21BA2D96950E}" type="slidenum">
              <a:rPr lang="it-IT" smtClean="0"/>
              <a:pPr>
                <a:defRPr/>
              </a:pPr>
              <a:t>38</a:t>
            </a:fld>
            <a:endParaRPr lang="it-IT"/>
          </a:p>
        </p:txBody>
      </p:sp>
      <p:sp>
        <p:nvSpPr>
          <p:cNvPr id="6" name="Titolo 1"/>
          <p:cNvSpPr>
            <a:spLocks noGrp="1"/>
          </p:cNvSpPr>
          <p:nvPr>
            <p:ph type="title"/>
          </p:nvPr>
        </p:nvSpPr>
        <p:spPr/>
        <p:txBody>
          <a:bodyPr/>
          <a:lstStyle/>
          <a:p>
            <a:pPr algn="l"/>
            <a:r>
              <a:rPr lang="it-IT" altLang="it-IT" sz="1400" b="1" dirty="0"/>
              <a:t>Legge n° 190 del 23 dicembre </a:t>
            </a:r>
            <a:r>
              <a:rPr lang="it-IT" altLang="it-IT" sz="1400" b="1" dirty="0" smtClean="0"/>
              <a:t>2014 - Legge </a:t>
            </a:r>
            <a:r>
              <a:rPr lang="it-IT" altLang="it-IT" sz="1400" b="1" dirty="0"/>
              <a:t>di stabilità </a:t>
            </a:r>
            <a:r>
              <a:rPr lang="it-IT" altLang="it-IT" sz="1400" b="1" dirty="0" smtClean="0"/>
              <a:t>2015 - Aspetti </a:t>
            </a:r>
            <a:r>
              <a:rPr lang="it-IT" altLang="it-IT" sz="1400" b="1" dirty="0"/>
              <a:t>previdenziali e </a:t>
            </a:r>
            <a:r>
              <a:rPr lang="it-IT" altLang="it-IT" sz="1400" b="1" dirty="0" smtClean="0"/>
              <a:t>assistenziali -</a:t>
            </a:r>
            <a:br>
              <a:rPr lang="it-IT" altLang="it-IT" sz="1400" b="1" dirty="0" smtClean="0"/>
            </a:br>
            <a:r>
              <a:rPr lang="it-IT" altLang="it-IT" sz="1600" b="1" i="1" dirty="0" smtClean="0">
                <a:solidFill>
                  <a:srgbClr val="FF0000"/>
                </a:solidFill>
              </a:rPr>
              <a:t>Comma 76:</a:t>
            </a:r>
            <a:br>
              <a:rPr lang="it-IT" altLang="it-IT" sz="1600" b="1" i="1" dirty="0" smtClean="0">
                <a:solidFill>
                  <a:srgbClr val="FF0000"/>
                </a:solidFill>
              </a:rPr>
            </a:br>
            <a:r>
              <a:rPr lang="it-IT" altLang="it-IT" sz="2000" b="1" dirty="0" smtClean="0">
                <a:solidFill>
                  <a:srgbClr val="FF0000"/>
                </a:solidFill>
              </a:rPr>
              <a:t>Minimale contributivo per lavoratori autonomi</a:t>
            </a:r>
            <a:endParaRPr lang="it-IT" sz="2000" b="1" dirty="0">
              <a:solidFill>
                <a:srgbClr val="FF0000"/>
              </a:solidFill>
            </a:endParaRPr>
          </a:p>
        </p:txBody>
      </p:sp>
      <p:pic>
        <p:nvPicPr>
          <p:cNvPr id="7" name="Immagine 6" descr="http://www.inas.it/images/header/logo_Inas.jpg"/>
          <p:cNvPicPr/>
          <p:nvPr/>
        </p:nvPicPr>
        <p:blipFill>
          <a:blip r:embed="rId2">
            <a:extLst>
              <a:ext uri="{28A0092B-C50C-407E-A947-70E740481C1C}">
                <a14:useLocalDpi xmlns:a14="http://schemas.microsoft.com/office/drawing/2010/main" val="0"/>
              </a:ext>
            </a:extLst>
          </a:blip>
          <a:srcRect/>
          <a:stretch>
            <a:fillRect/>
          </a:stretch>
        </p:blipFill>
        <p:spPr bwMode="auto">
          <a:xfrm>
            <a:off x="10661121" y="5959228"/>
            <a:ext cx="962025" cy="516255"/>
          </a:xfrm>
          <a:prstGeom prst="rect">
            <a:avLst/>
          </a:prstGeom>
          <a:noFill/>
          <a:ln>
            <a:noFill/>
          </a:ln>
        </p:spPr>
      </p:pic>
    </p:spTree>
    <p:extLst>
      <p:ext uri="{BB962C8B-B14F-4D97-AF65-F5344CB8AC3E}">
        <p14:creationId xmlns:p14="http://schemas.microsoft.com/office/powerpoint/2010/main" val="5077788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lgn="ctr">
              <a:buNone/>
            </a:pPr>
            <a:r>
              <a:rPr lang="it-IT" b="1" u="sng" dirty="0" smtClean="0"/>
              <a:t>Testo di legge</a:t>
            </a:r>
          </a:p>
          <a:p>
            <a:pPr marL="0" indent="0">
              <a:buNone/>
            </a:pPr>
            <a:r>
              <a:rPr lang="it-IT" i="1" dirty="0" smtClean="0"/>
              <a:t>Comma 76</a:t>
            </a:r>
          </a:p>
          <a:p>
            <a:pPr marL="0" indent="0">
              <a:buNone/>
            </a:pPr>
            <a:r>
              <a:rPr lang="it-IT" i="1" dirty="0" smtClean="0"/>
              <a:t>I </a:t>
            </a:r>
            <a:r>
              <a:rPr lang="it-IT" i="1" dirty="0"/>
              <a:t>soggetti di cui al comma 54 esercenti attività d’impresa possono applicare, ai fini contributivi, il regime agevolato di cui ai commi da 77 a 84. 77. Per i soggetti di cui al comma 76 del presente articolo non trova applicazione il livello minimo imponibile previsto ai fini del versamento dei contributi previdenziali dall’articolo 1, comma 3, della legge 2 agosto 1990, n. 233, e si applica, per l’accredito della contribuzione, la disposizione di cui all’articolo 2, comma 29, della legge 8 agosto 1995, n. 335. </a:t>
            </a:r>
            <a:endParaRPr lang="it-IT" dirty="0"/>
          </a:p>
          <a:p>
            <a:pPr marL="0" indent="0">
              <a:buNone/>
            </a:pPr>
            <a:endParaRPr lang="it-IT" dirty="0"/>
          </a:p>
        </p:txBody>
      </p:sp>
      <p:sp>
        <p:nvSpPr>
          <p:cNvPr id="4" name="Segnaposto piè di pagina 3"/>
          <p:cNvSpPr>
            <a:spLocks noGrp="1"/>
          </p:cNvSpPr>
          <p:nvPr>
            <p:ph type="ftr" sz="quarter" idx="11"/>
          </p:nvPr>
        </p:nvSpPr>
        <p:spPr/>
        <p:txBody>
          <a:bodyPr/>
          <a:lstStyle/>
          <a:p>
            <a:pPr>
              <a:defRPr/>
            </a:pPr>
            <a:r>
              <a:rPr lang="it-IT" smtClean="0"/>
              <a:t>by S. Martorelli &amp; P.Zani </a:t>
            </a:r>
            <a:endParaRPr lang="it-IT"/>
          </a:p>
        </p:txBody>
      </p:sp>
      <p:sp>
        <p:nvSpPr>
          <p:cNvPr id="5" name="Segnaposto numero diapositiva 4"/>
          <p:cNvSpPr>
            <a:spLocks noGrp="1"/>
          </p:cNvSpPr>
          <p:nvPr>
            <p:ph type="sldNum" sz="quarter" idx="12"/>
          </p:nvPr>
        </p:nvSpPr>
        <p:spPr/>
        <p:txBody>
          <a:bodyPr/>
          <a:lstStyle/>
          <a:p>
            <a:pPr>
              <a:defRPr/>
            </a:pPr>
            <a:fld id="{6488846B-3EB0-449A-B2E5-21BA2D96950E}" type="slidenum">
              <a:rPr lang="it-IT" smtClean="0"/>
              <a:pPr>
                <a:defRPr/>
              </a:pPr>
              <a:t>39</a:t>
            </a:fld>
            <a:endParaRPr lang="it-IT"/>
          </a:p>
        </p:txBody>
      </p:sp>
      <p:sp>
        <p:nvSpPr>
          <p:cNvPr id="6" name="Titolo 1"/>
          <p:cNvSpPr>
            <a:spLocks noGrp="1"/>
          </p:cNvSpPr>
          <p:nvPr>
            <p:ph type="title"/>
          </p:nvPr>
        </p:nvSpPr>
        <p:spPr/>
        <p:txBody>
          <a:bodyPr/>
          <a:lstStyle/>
          <a:p>
            <a:pPr algn="l"/>
            <a:r>
              <a:rPr lang="it-IT" altLang="it-IT" sz="1400" b="1" dirty="0"/>
              <a:t>Legge n° 190 del 23 dicembre </a:t>
            </a:r>
            <a:r>
              <a:rPr lang="it-IT" altLang="it-IT" sz="1400" b="1" dirty="0" smtClean="0"/>
              <a:t>2014 - Legge </a:t>
            </a:r>
            <a:r>
              <a:rPr lang="it-IT" altLang="it-IT" sz="1400" b="1" dirty="0"/>
              <a:t>di stabilità </a:t>
            </a:r>
            <a:r>
              <a:rPr lang="it-IT" altLang="it-IT" sz="1400" b="1" dirty="0" smtClean="0"/>
              <a:t>2015 - Aspetti </a:t>
            </a:r>
            <a:r>
              <a:rPr lang="it-IT" altLang="it-IT" sz="1400" b="1" dirty="0"/>
              <a:t>previdenziali e </a:t>
            </a:r>
            <a:r>
              <a:rPr lang="it-IT" altLang="it-IT" sz="1400" b="1" dirty="0" smtClean="0"/>
              <a:t>assistenziali -</a:t>
            </a:r>
            <a:br>
              <a:rPr lang="it-IT" altLang="it-IT" sz="1400" b="1" dirty="0" smtClean="0"/>
            </a:br>
            <a:r>
              <a:rPr lang="it-IT" altLang="it-IT" sz="1600" b="1" i="1" dirty="0" smtClean="0">
                <a:solidFill>
                  <a:srgbClr val="FF0000"/>
                </a:solidFill>
              </a:rPr>
              <a:t>Comma 76:</a:t>
            </a:r>
            <a:br>
              <a:rPr lang="it-IT" altLang="it-IT" sz="1600" b="1" i="1" dirty="0" smtClean="0">
                <a:solidFill>
                  <a:srgbClr val="FF0000"/>
                </a:solidFill>
              </a:rPr>
            </a:br>
            <a:r>
              <a:rPr lang="it-IT" altLang="it-IT" sz="2000" b="1" dirty="0" smtClean="0">
                <a:solidFill>
                  <a:srgbClr val="FF0000"/>
                </a:solidFill>
              </a:rPr>
              <a:t>Minimale contributivo per lavoratori autonomi</a:t>
            </a:r>
            <a:endParaRPr lang="it-IT" sz="2000" b="1" dirty="0">
              <a:solidFill>
                <a:srgbClr val="FF0000"/>
              </a:solidFill>
            </a:endParaRPr>
          </a:p>
        </p:txBody>
      </p:sp>
      <p:pic>
        <p:nvPicPr>
          <p:cNvPr id="7" name="Immagine 6" descr="http://www.inas.it/images/header/logo_Inas.jpg"/>
          <p:cNvPicPr/>
          <p:nvPr/>
        </p:nvPicPr>
        <p:blipFill>
          <a:blip r:embed="rId2">
            <a:extLst>
              <a:ext uri="{28A0092B-C50C-407E-A947-70E740481C1C}">
                <a14:useLocalDpi xmlns:a14="http://schemas.microsoft.com/office/drawing/2010/main" val="0"/>
              </a:ext>
            </a:extLst>
          </a:blip>
          <a:srcRect/>
          <a:stretch>
            <a:fillRect/>
          </a:stretch>
        </p:blipFill>
        <p:spPr bwMode="auto">
          <a:xfrm>
            <a:off x="10706276" y="5993094"/>
            <a:ext cx="962025" cy="516255"/>
          </a:xfrm>
          <a:prstGeom prst="rect">
            <a:avLst/>
          </a:prstGeom>
          <a:noFill/>
          <a:ln>
            <a:noFill/>
          </a:ln>
        </p:spPr>
      </p:pic>
    </p:spTree>
    <p:extLst>
      <p:ext uri="{BB962C8B-B14F-4D97-AF65-F5344CB8AC3E}">
        <p14:creationId xmlns:p14="http://schemas.microsoft.com/office/powerpoint/2010/main" val="3282657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None/>
            </a:pPr>
            <a:r>
              <a:rPr lang="it-IT" b="1" u="sng" dirty="0" smtClean="0"/>
              <a:t>Novità</a:t>
            </a:r>
          </a:p>
          <a:p>
            <a:pPr marL="0" indent="0">
              <a:buNone/>
            </a:pPr>
            <a:r>
              <a:rPr lang="it-IT" dirty="0" smtClean="0"/>
              <a:t>Viene tolta la penalizzazione per chi maturerà i requisiti di anzianità contributiva tra il 1° gennaio 2015 e il 31 dicembre 2017;</a:t>
            </a:r>
          </a:p>
          <a:p>
            <a:pPr marL="0" indent="0">
              <a:buNone/>
            </a:pPr>
            <a:r>
              <a:rPr lang="it-IT" b="1" u="sng" dirty="0" smtClean="0"/>
              <a:t>Ergo</a:t>
            </a:r>
          </a:p>
          <a:p>
            <a:pPr marL="0" indent="0">
              <a:buNone/>
            </a:pPr>
            <a:r>
              <a:rPr lang="it-IT" dirty="0" smtClean="0"/>
              <a:t>Chi maturerà i requisiti entro tale periodo otterrà sempre l’intero importo della pensione anticipata a prescindere dalla natura della contribuzione che ha dato diritto alla pensione;</a:t>
            </a:r>
          </a:p>
          <a:p>
            <a:pPr marL="0" indent="0">
              <a:buNone/>
            </a:pPr>
            <a:r>
              <a:rPr lang="it-IT" b="1" u="sng" dirty="0" smtClean="0"/>
              <a:t>Problema aperto</a:t>
            </a:r>
          </a:p>
          <a:p>
            <a:pPr marL="0" indent="0">
              <a:buNone/>
            </a:pPr>
            <a:r>
              <a:rPr lang="it-IT" dirty="0" smtClean="0"/>
              <a:t>Cosa succede a chi è andato in pensione tra il 2012 e il 2014 con penalizzazione?</a:t>
            </a:r>
          </a:p>
          <a:p>
            <a:pPr marL="0" indent="0">
              <a:buNone/>
            </a:pPr>
            <a:r>
              <a:rPr lang="it-IT" dirty="0" smtClean="0"/>
              <a:t>La legge al proposito non dice nulla </a:t>
            </a:r>
            <a:r>
              <a:rPr lang="it-IT" b="1" u="sng" dirty="0" smtClean="0"/>
              <a:t> </a:t>
            </a:r>
            <a:endParaRPr lang="it-IT" b="1" u="sng" dirty="0"/>
          </a:p>
        </p:txBody>
      </p:sp>
      <p:sp>
        <p:nvSpPr>
          <p:cNvPr id="4" name="Segnaposto piè di pagina 3"/>
          <p:cNvSpPr>
            <a:spLocks noGrp="1"/>
          </p:cNvSpPr>
          <p:nvPr>
            <p:ph type="ftr" sz="quarter" idx="11"/>
          </p:nvPr>
        </p:nvSpPr>
        <p:spPr/>
        <p:txBody>
          <a:bodyPr/>
          <a:lstStyle/>
          <a:p>
            <a:pPr>
              <a:defRPr/>
            </a:pPr>
            <a:r>
              <a:rPr lang="it-IT" smtClean="0"/>
              <a:t>by S. Martorelli &amp; P.Zani </a:t>
            </a:r>
            <a:endParaRPr lang="it-IT"/>
          </a:p>
        </p:txBody>
      </p:sp>
      <p:sp>
        <p:nvSpPr>
          <p:cNvPr id="5" name="Segnaposto numero diapositiva 4"/>
          <p:cNvSpPr>
            <a:spLocks noGrp="1"/>
          </p:cNvSpPr>
          <p:nvPr>
            <p:ph type="sldNum" sz="quarter" idx="12"/>
          </p:nvPr>
        </p:nvSpPr>
        <p:spPr/>
        <p:txBody>
          <a:bodyPr/>
          <a:lstStyle/>
          <a:p>
            <a:pPr>
              <a:defRPr/>
            </a:pPr>
            <a:fld id="{6488846B-3EB0-449A-B2E5-21BA2D96950E}" type="slidenum">
              <a:rPr lang="it-IT" smtClean="0"/>
              <a:pPr>
                <a:defRPr/>
              </a:pPr>
              <a:t>4</a:t>
            </a:fld>
            <a:endParaRPr lang="it-IT"/>
          </a:p>
        </p:txBody>
      </p:sp>
      <p:sp>
        <p:nvSpPr>
          <p:cNvPr id="6" name="Titolo 1"/>
          <p:cNvSpPr>
            <a:spLocks noGrp="1"/>
          </p:cNvSpPr>
          <p:nvPr>
            <p:ph type="title"/>
          </p:nvPr>
        </p:nvSpPr>
        <p:spPr/>
        <p:txBody>
          <a:bodyPr/>
          <a:lstStyle/>
          <a:p>
            <a:pPr algn="l"/>
            <a:r>
              <a:rPr lang="it-IT" altLang="it-IT" sz="1400" b="1" dirty="0"/>
              <a:t>Legge n° 190 del 23 dicembre </a:t>
            </a:r>
            <a:r>
              <a:rPr lang="it-IT" altLang="it-IT" sz="1400" b="1" dirty="0" smtClean="0"/>
              <a:t>2014 - Legge </a:t>
            </a:r>
            <a:r>
              <a:rPr lang="it-IT" altLang="it-IT" sz="1400" b="1" dirty="0"/>
              <a:t>di stabilità </a:t>
            </a:r>
            <a:r>
              <a:rPr lang="it-IT" altLang="it-IT" sz="1400" b="1" dirty="0" smtClean="0"/>
              <a:t>2015 - Aspetti </a:t>
            </a:r>
            <a:r>
              <a:rPr lang="it-IT" altLang="it-IT" sz="1400" b="1" dirty="0"/>
              <a:t>previdenziali e </a:t>
            </a:r>
            <a:r>
              <a:rPr lang="it-IT" altLang="it-IT" sz="1400" b="1" dirty="0" smtClean="0"/>
              <a:t>assistenziali -</a:t>
            </a:r>
            <a:br>
              <a:rPr lang="it-IT" altLang="it-IT" sz="1400" b="1" dirty="0" smtClean="0"/>
            </a:br>
            <a:r>
              <a:rPr lang="it-IT" altLang="it-IT" sz="1600" b="1" i="1" dirty="0" smtClean="0">
                <a:solidFill>
                  <a:srgbClr val="FF0000"/>
                </a:solidFill>
              </a:rPr>
              <a:t>Comma 113:</a:t>
            </a:r>
            <a:br>
              <a:rPr lang="it-IT" altLang="it-IT" sz="1600" b="1" i="1" dirty="0" smtClean="0">
                <a:solidFill>
                  <a:srgbClr val="FF0000"/>
                </a:solidFill>
              </a:rPr>
            </a:br>
            <a:r>
              <a:rPr lang="it-IT" altLang="it-IT" sz="2000" b="1" dirty="0" smtClean="0">
                <a:solidFill>
                  <a:srgbClr val="FF0000"/>
                </a:solidFill>
              </a:rPr>
              <a:t>Eliminazione delle penalizzazioni per chi accede alla pensione       anticipata prima dei 62 anni di età </a:t>
            </a:r>
            <a:endParaRPr lang="it-IT" sz="2000" b="1" dirty="0">
              <a:solidFill>
                <a:srgbClr val="FF0000"/>
              </a:solidFill>
            </a:endParaRPr>
          </a:p>
        </p:txBody>
      </p:sp>
      <p:pic>
        <p:nvPicPr>
          <p:cNvPr id="7" name="Immagine 6" descr="http://www.inas.it/images/header/logo_Inas.jpg"/>
          <p:cNvPicPr/>
          <p:nvPr/>
        </p:nvPicPr>
        <p:blipFill>
          <a:blip r:embed="rId2">
            <a:extLst>
              <a:ext uri="{28A0092B-C50C-407E-A947-70E740481C1C}">
                <a14:useLocalDpi xmlns:a14="http://schemas.microsoft.com/office/drawing/2010/main" val="0"/>
              </a:ext>
            </a:extLst>
          </a:blip>
          <a:srcRect/>
          <a:stretch>
            <a:fillRect/>
          </a:stretch>
        </p:blipFill>
        <p:spPr bwMode="auto">
          <a:xfrm>
            <a:off x="10266010" y="6026961"/>
            <a:ext cx="962025" cy="516255"/>
          </a:xfrm>
          <a:prstGeom prst="rect">
            <a:avLst/>
          </a:prstGeom>
          <a:noFill/>
          <a:ln>
            <a:noFill/>
          </a:ln>
        </p:spPr>
      </p:pic>
    </p:spTree>
    <p:extLst>
      <p:ext uri="{BB962C8B-B14F-4D97-AF65-F5344CB8AC3E}">
        <p14:creationId xmlns:p14="http://schemas.microsoft.com/office/powerpoint/2010/main" val="220593441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smtClean="0"/>
              <a:t>Viene confermato il bonus di 80 € mensili (960 € annui) per i lavoratori dipendenti  che abbiano un reddito annuo fino a 24.000 € </a:t>
            </a:r>
          </a:p>
          <a:p>
            <a:pPr marL="0" indent="0">
              <a:buNone/>
            </a:pPr>
            <a:endParaRPr lang="it-IT" dirty="0"/>
          </a:p>
          <a:p>
            <a:pPr marL="0" indent="0">
              <a:buNone/>
            </a:pPr>
            <a:endParaRPr lang="it-IT" dirty="0" smtClean="0"/>
          </a:p>
          <a:p>
            <a:pPr marL="0" indent="0">
              <a:buNone/>
            </a:pPr>
            <a:r>
              <a:rPr lang="it-IT" dirty="0" smtClean="0"/>
              <a:t>Il bonus non viene esteso ai pensionati</a:t>
            </a:r>
            <a:endParaRPr lang="it-IT" dirty="0"/>
          </a:p>
        </p:txBody>
      </p:sp>
      <p:sp>
        <p:nvSpPr>
          <p:cNvPr id="4" name="Segnaposto piè di pagina 3"/>
          <p:cNvSpPr>
            <a:spLocks noGrp="1"/>
          </p:cNvSpPr>
          <p:nvPr>
            <p:ph type="ftr" sz="quarter" idx="11"/>
          </p:nvPr>
        </p:nvSpPr>
        <p:spPr/>
        <p:txBody>
          <a:bodyPr/>
          <a:lstStyle/>
          <a:p>
            <a:pPr>
              <a:defRPr/>
            </a:pPr>
            <a:r>
              <a:rPr lang="it-IT" smtClean="0"/>
              <a:t>by S. Martorelli &amp; P.Zani </a:t>
            </a:r>
            <a:endParaRPr lang="it-IT"/>
          </a:p>
        </p:txBody>
      </p:sp>
      <p:sp>
        <p:nvSpPr>
          <p:cNvPr id="5" name="Segnaposto numero diapositiva 4"/>
          <p:cNvSpPr>
            <a:spLocks noGrp="1"/>
          </p:cNvSpPr>
          <p:nvPr>
            <p:ph type="sldNum" sz="quarter" idx="12"/>
          </p:nvPr>
        </p:nvSpPr>
        <p:spPr/>
        <p:txBody>
          <a:bodyPr/>
          <a:lstStyle/>
          <a:p>
            <a:pPr>
              <a:defRPr/>
            </a:pPr>
            <a:fld id="{6488846B-3EB0-449A-B2E5-21BA2D96950E}" type="slidenum">
              <a:rPr lang="it-IT" smtClean="0"/>
              <a:pPr>
                <a:defRPr/>
              </a:pPr>
              <a:t>40</a:t>
            </a:fld>
            <a:endParaRPr lang="it-IT"/>
          </a:p>
        </p:txBody>
      </p:sp>
      <p:sp>
        <p:nvSpPr>
          <p:cNvPr id="6" name="Titolo 1"/>
          <p:cNvSpPr>
            <a:spLocks noGrp="1"/>
          </p:cNvSpPr>
          <p:nvPr>
            <p:ph type="title"/>
          </p:nvPr>
        </p:nvSpPr>
        <p:spPr/>
        <p:txBody>
          <a:bodyPr/>
          <a:lstStyle/>
          <a:p>
            <a:pPr algn="l"/>
            <a:r>
              <a:rPr lang="it-IT" altLang="it-IT" sz="1400" b="1" dirty="0"/>
              <a:t>Legge n° 190 del 23 dicembre </a:t>
            </a:r>
            <a:r>
              <a:rPr lang="it-IT" altLang="it-IT" sz="1400" b="1" dirty="0" smtClean="0"/>
              <a:t>2014 - Legge </a:t>
            </a:r>
            <a:r>
              <a:rPr lang="it-IT" altLang="it-IT" sz="1400" b="1" dirty="0"/>
              <a:t>di stabilità </a:t>
            </a:r>
            <a:r>
              <a:rPr lang="it-IT" altLang="it-IT" sz="1400" b="1" dirty="0" smtClean="0"/>
              <a:t>2015 - Aspetti </a:t>
            </a:r>
            <a:r>
              <a:rPr lang="it-IT" altLang="it-IT" sz="1400" b="1" dirty="0"/>
              <a:t>previdenziali e </a:t>
            </a:r>
            <a:r>
              <a:rPr lang="it-IT" altLang="it-IT" sz="1400" b="1" dirty="0" smtClean="0"/>
              <a:t>assistenziali -</a:t>
            </a:r>
            <a:br>
              <a:rPr lang="it-IT" altLang="it-IT" sz="1400" b="1" dirty="0" smtClean="0"/>
            </a:br>
            <a:r>
              <a:rPr lang="it-IT" altLang="it-IT" sz="1600" b="1" i="1" dirty="0" smtClean="0">
                <a:solidFill>
                  <a:srgbClr val="FF0000"/>
                </a:solidFill>
              </a:rPr>
              <a:t>Comma 12:</a:t>
            </a:r>
            <a:br>
              <a:rPr lang="it-IT" altLang="it-IT" sz="1600" b="1" i="1" dirty="0" smtClean="0">
                <a:solidFill>
                  <a:srgbClr val="FF0000"/>
                </a:solidFill>
              </a:rPr>
            </a:br>
            <a:r>
              <a:rPr lang="it-IT" altLang="it-IT" sz="2000" b="1" dirty="0" smtClean="0">
                <a:solidFill>
                  <a:srgbClr val="FF0000"/>
                </a:solidFill>
              </a:rPr>
              <a:t>Bonus 80 € mensili per lavoratori dipenderti</a:t>
            </a:r>
            <a:endParaRPr lang="it-IT" sz="2000" b="1" dirty="0">
              <a:solidFill>
                <a:srgbClr val="FF0000"/>
              </a:solidFill>
            </a:endParaRPr>
          </a:p>
        </p:txBody>
      </p:sp>
      <p:pic>
        <p:nvPicPr>
          <p:cNvPr id="7" name="Immagine 6" descr="http://www.inas.it/images/header/logo_Inas.jpg"/>
          <p:cNvPicPr/>
          <p:nvPr/>
        </p:nvPicPr>
        <p:blipFill>
          <a:blip r:embed="rId2">
            <a:extLst>
              <a:ext uri="{28A0092B-C50C-407E-A947-70E740481C1C}">
                <a14:useLocalDpi xmlns:a14="http://schemas.microsoft.com/office/drawing/2010/main" val="0"/>
              </a:ext>
            </a:extLst>
          </a:blip>
          <a:srcRect/>
          <a:stretch>
            <a:fillRect/>
          </a:stretch>
        </p:blipFill>
        <p:spPr bwMode="auto">
          <a:xfrm>
            <a:off x="10706276" y="6072116"/>
            <a:ext cx="962025" cy="516255"/>
          </a:xfrm>
          <a:prstGeom prst="rect">
            <a:avLst/>
          </a:prstGeom>
          <a:noFill/>
          <a:ln>
            <a:noFill/>
          </a:ln>
        </p:spPr>
      </p:pic>
    </p:spTree>
    <p:extLst>
      <p:ext uri="{BB962C8B-B14F-4D97-AF65-F5344CB8AC3E}">
        <p14:creationId xmlns:p14="http://schemas.microsoft.com/office/powerpoint/2010/main" val="2787926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lgn="ctr">
              <a:buNone/>
            </a:pPr>
            <a:r>
              <a:rPr lang="it-IT" b="1" u="sng" dirty="0" smtClean="0"/>
              <a:t>Testo di legge</a:t>
            </a:r>
          </a:p>
          <a:p>
            <a:pPr marL="0" indent="0">
              <a:buNone/>
            </a:pPr>
            <a:r>
              <a:rPr lang="it-IT" sz="1400" i="1" dirty="0" err="1" smtClean="0"/>
              <a:t>Comma12</a:t>
            </a:r>
            <a:r>
              <a:rPr lang="it-IT" sz="1400" i="1" dirty="0" smtClean="0"/>
              <a:t>.</a:t>
            </a:r>
          </a:p>
          <a:p>
            <a:pPr marL="0" indent="0">
              <a:buNone/>
            </a:pPr>
            <a:r>
              <a:rPr lang="it-IT" sz="1400" i="1" dirty="0" smtClean="0"/>
              <a:t>Il </a:t>
            </a:r>
            <a:r>
              <a:rPr lang="it-IT" sz="1400" i="1" dirty="0"/>
              <a:t>comma </a:t>
            </a:r>
            <a:r>
              <a:rPr lang="it-IT" sz="1400" i="1" dirty="0" err="1"/>
              <a:t>1-bis</a:t>
            </a:r>
            <a:r>
              <a:rPr lang="it-IT" sz="1400" i="1" dirty="0"/>
              <a:t> dell'articolo 13 del testo unico delle imposte sui redditi, di cui al decreto del Presidente </a:t>
            </a:r>
            <a:r>
              <a:rPr lang="it-IT" sz="1400" i="1" dirty="0" smtClean="0"/>
              <a:t>della Repubblica </a:t>
            </a:r>
            <a:r>
              <a:rPr lang="it-IT" sz="1400" i="1" dirty="0"/>
              <a:t>22 dicembre 1986, n. 917, </a:t>
            </a:r>
            <a:r>
              <a:rPr lang="it-IT" sz="1400" i="1" dirty="0" err="1"/>
              <a:t>e'</a:t>
            </a:r>
            <a:r>
              <a:rPr lang="it-IT" sz="1400" i="1" dirty="0"/>
              <a:t> sostituito dal seguente:</a:t>
            </a:r>
          </a:p>
          <a:p>
            <a:pPr marL="0" indent="0">
              <a:buNone/>
            </a:pPr>
            <a:r>
              <a:rPr lang="it-IT" sz="1400" i="1" dirty="0"/>
              <a:t>«</a:t>
            </a:r>
            <a:r>
              <a:rPr lang="it-IT" sz="1400" i="1" dirty="0" err="1"/>
              <a:t>1-bis</a:t>
            </a:r>
            <a:r>
              <a:rPr lang="it-IT" sz="1400" i="1" dirty="0"/>
              <a:t>. Qualora l'imposta lorda determinata sui redditi di cui agli articoli 49, con esclusione di quelli indicati </a:t>
            </a:r>
            <a:r>
              <a:rPr lang="it-IT" sz="1400" i="1" dirty="0" smtClean="0"/>
              <a:t>nel comma </a:t>
            </a:r>
            <a:r>
              <a:rPr lang="it-IT" sz="1400" i="1" dirty="0"/>
              <a:t>2, lettera a), e 50, comma 1, lettere a), b), c), c-bis), d), h-bis) e l), sia di importo superiore a quello </a:t>
            </a:r>
            <a:r>
              <a:rPr lang="it-IT" sz="1400" i="1" dirty="0" smtClean="0"/>
              <a:t>della detrazione </a:t>
            </a:r>
            <a:r>
              <a:rPr lang="it-IT" sz="1400" i="1" dirty="0"/>
              <a:t>spettante ai sensi del comma 1, compete un credito rapportato al periodo di lavoro nell'anno, che </a:t>
            </a:r>
            <a:r>
              <a:rPr lang="it-IT" sz="1400" i="1" dirty="0" smtClean="0"/>
              <a:t>non concorre </a:t>
            </a:r>
            <a:r>
              <a:rPr lang="it-IT" sz="1400" i="1" dirty="0"/>
              <a:t>alla formazione del reddito, di importo pari a:</a:t>
            </a:r>
          </a:p>
          <a:p>
            <a:pPr marL="0" indent="0">
              <a:buNone/>
            </a:pPr>
            <a:r>
              <a:rPr lang="it-IT" sz="1400" i="1" dirty="0"/>
              <a:t>1) 960 euro, se il reddito complessivo non </a:t>
            </a:r>
            <a:r>
              <a:rPr lang="it-IT" sz="1400" i="1" dirty="0" err="1"/>
              <a:t>e'</a:t>
            </a:r>
            <a:r>
              <a:rPr lang="it-IT" sz="1400" i="1" dirty="0"/>
              <a:t> superiore a 24.000 </a:t>
            </a:r>
            <a:r>
              <a:rPr lang="it-IT" sz="1400" i="1" dirty="0" smtClean="0"/>
              <a:t>euro;</a:t>
            </a:r>
            <a:br>
              <a:rPr lang="it-IT" sz="1400" i="1" dirty="0" smtClean="0"/>
            </a:br>
            <a:r>
              <a:rPr lang="it-IT" sz="1400" i="1" dirty="0" smtClean="0"/>
              <a:t>2</a:t>
            </a:r>
            <a:r>
              <a:rPr lang="it-IT" sz="1400" i="1" dirty="0"/>
              <a:t>) 960 euro, se il reddito complessivo </a:t>
            </a:r>
            <a:r>
              <a:rPr lang="it-IT" sz="1400" i="1" dirty="0" err="1"/>
              <a:t>e'</a:t>
            </a:r>
            <a:r>
              <a:rPr lang="it-IT" sz="1400" i="1" dirty="0"/>
              <a:t> superiore a 24.000 euro ma non a 26.000 euro. Il credito spetta per la </a:t>
            </a:r>
            <a:r>
              <a:rPr lang="it-IT" sz="1400" i="1" dirty="0" smtClean="0"/>
              <a:t>parte corrispondente </a:t>
            </a:r>
            <a:r>
              <a:rPr lang="it-IT" sz="1400" i="1" dirty="0"/>
              <a:t>al rapporto tra l'importo di 26.000 euro, diminuito del reddito </a:t>
            </a:r>
            <a:r>
              <a:rPr lang="it-IT" sz="1400" i="1" dirty="0" smtClean="0"/>
              <a:t>complessivo</a:t>
            </a:r>
            <a:r>
              <a:rPr lang="it-IT" sz="1400" i="1" dirty="0"/>
              <a:t>, e l'importo di </a:t>
            </a:r>
            <a:r>
              <a:rPr lang="it-IT" sz="1400" i="1" dirty="0" err="1" smtClean="0"/>
              <a:t>2.000euro</a:t>
            </a:r>
            <a:r>
              <a:rPr lang="it-IT" i="1" dirty="0"/>
              <a:t>».</a:t>
            </a:r>
          </a:p>
        </p:txBody>
      </p:sp>
      <p:sp>
        <p:nvSpPr>
          <p:cNvPr id="4" name="Segnaposto piè di pagina 3"/>
          <p:cNvSpPr>
            <a:spLocks noGrp="1"/>
          </p:cNvSpPr>
          <p:nvPr>
            <p:ph type="ftr" sz="quarter" idx="11"/>
          </p:nvPr>
        </p:nvSpPr>
        <p:spPr/>
        <p:txBody>
          <a:bodyPr/>
          <a:lstStyle/>
          <a:p>
            <a:pPr>
              <a:defRPr/>
            </a:pPr>
            <a:r>
              <a:rPr lang="it-IT" dirty="0" smtClean="0"/>
              <a:t>by S. Martorelli &amp; </a:t>
            </a:r>
            <a:r>
              <a:rPr lang="it-IT" dirty="0" err="1" smtClean="0"/>
              <a:t>P.Zani</a:t>
            </a:r>
            <a:r>
              <a:rPr lang="it-IT" dirty="0" smtClean="0"/>
              <a:t> </a:t>
            </a:r>
            <a:endParaRPr lang="it-IT" dirty="0"/>
          </a:p>
        </p:txBody>
      </p:sp>
      <p:sp>
        <p:nvSpPr>
          <p:cNvPr id="5" name="Segnaposto numero diapositiva 4"/>
          <p:cNvSpPr>
            <a:spLocks noGrp="1"/>
          </p:cNvSpPr>
          <p:nvPr>
            <p:ph type="sldNum" sz="quarter" idx="12"/>
          </p:nvPr>
        </p:nvSpPr>
        <p:spPr/>
        <p:txBody>
          <a:bodyPr/>
          <a:lstStyle/>
          <a:p>
            <a:pPr>
              <a:defRPr/>
            </a:pPr>
            <a:fld id="{6488846B-3EB0-449A-B2E5-21BA2D96950E}" type="slidenum">
              <a:rPr lang="it-IT" smtClean="0"/>
              <a:pPr>
                <a:defRPr/>
              </a:pPr>
              <a:t>41</a:t>
            </a:fld>
            <a:endParaRPr lang="it-IT"/>
          </a:p>
        </p:txBody>
      </p:sp>
      <p:sp>
        <p:nvSpPr>
          <p:cNvPr id="6" name="Titolo 1"/>
          <p:cNvSpPr>
            <a:spLocks noGrp="1"/>
          </p:cNvSpPr>
          <p:nvPr>
            <p:ph type="title"/>
          </p:nvPr>
        </p:nvSpPr>
        <p:spPr/>
        <p:txBody>
          <a:bodyPr/>
          <a:lstStyle/>
          <a:p>
            <a:pPr algn="l"/>
            <a:r>
              <a:rPr lang="it-IT" altLang="it-IT" sz="1400" b="1" dirty="0"/>
              <a:t>Legge n° 190 del 23 dicembre </a:t>
            </a:r>
            <a:r>
              <a:rPr lang="it-IT" altLang="it-IT" sz="1400" b="1" dirty="0" smtClean="0"/>
              <a:t>2014 - Legge </a:t>
            </a:r>
            <a:r>
              <a:rPr lang="it-IT" altLang="it-IT" sz="1400" b="1" dirty="0"/>
              <a:t>di stabilità </a:t>
            </a:r>
            <a:r>
              <a:rPr lang="it-IT" altLang="it-IT" sz="1400" b="1" dirty="0" smtClean="0"/>
              <a:t>2015 - Aspetti </a:t>
            </a:r>
            <a:r>
              <a:rPr lang="it-IT" altLang="it-IT" sz="1400" b="1" dirty="0"/>
              <a:t>previdenziali e </a:t>
            </a:r>
            <a:r>
              <a:rPr lang="it-IT" altLang="it-IT" sz="1400" b="1" dirty="0" smtClean="0"/>
              <a:t>assistenziali -</a:t>
            </a:r>
            <a:br>
              <a:rPr lang="it-IT" altLang="it-IT" sz="1400" b="1" dirty="0" smtClean="0"/>
            </a:br>
            <a:r>
              <a:rPr lang="it-IT" altLang="it-IT" sz="1600" b="1" i="1" dirty="0" smtClean="0">
                <a:solidFill>
                  <a:srgbClr val="FF0000"/>
                </a:solidFill>
              </a:rPr>
              <a:t>Comma 12:</a:t>
            </a:r>
            <a:br>
              <a:rPr lang="it-IT" altLang="it-IT" sz="1600" b="1" i="1" dirty="0" smtClean="0">
                <a:solidFill>
                  <a:srgbClr val="FF0000"/>
                </a:solidFill>
              </a:rPr>
            </a:br>
            <a:r>
              <a:rPr lang="it-IT" altLang="it-IT" sz="2000" b="1" dirty="0" smtClean="0">
                <a:solidFill>
                  <a:srgbClr val="FF0000"/>
                </a:solidFill>
              </a:rPr>
              <a:t>Bonus 80 € mensili per lavoratori dipendenti</a:t>
            </a:r>
            <a:endParaRPr lang="it-IT" sz="2000" b="1" dirty="0">
              <a:solidFill>
                <a:srgbClr val="FF0000"/>
              </a:solidFill>
            </a:endParaRPr>
          </a:p>
        </p:txBody>
      </p:sp>
      <p:pic>
        <p:nvPicPr>
          <p:cNvPr id="7" name="Immagine 6" descr="http://www.inas.it/images/header/logo_Inas.jpg"/>
          <p:cNvPicPr/>
          <p:nvPr/>
        </p:nvPicPr>
        <p:blipFill>
          <a:blip r:embed="rId2">
            <a:extLst>
              <a:ext uri="{28A0092B-C50C-407E-A947-70E740481C1C}">
                <a14:useLocalDpi xmlns:a14="http://schemas.microsoft.com/office/drawing/2010/main" val="0"/>
              </a:ext>
            </a:extLst>
          </a:blip>
          <a:srcRect/>
          <a:stretch>
            <a:fillRect/>
          </a:stretch>
        </p:blipFill>
        <p:spPr bwMode="auto">
          <a:xfrm>
            <a:off x="10853031" y="6004383"/>
            <a:ext cx="962025" cy="516255"/>
          </a:xfrm>
          <a:prstGeom prst="rect">
            <a:avLst/>
          </a:prstGeom>
          <a:noFill/>
          <a:ln>
            <a:noFill/>
          </a:ln>
        </p:spPr>
      </p:pic>
    </p:spTree>
    <p:extLst>
      <p:ext uri="{BB962C8B-B14F-4D97-AF65-F5344CB8AC3E}">
        <p14:creationId xmlns:p14="http://schemas.microsoft.com/office/powerpoint/2010/main" val="1298006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None/>
            </a:pPr>
            <a:endParaRPr lang="it-IT" dirty="0" smtClean="0"/>
          </a:p>
          <a:p>
            <a:pPr marL="0" indent="0">
              <a:buNone/>
            </a:pPr>
            <a:endParaRPr lang="it-IT" dirty="0"/>
          </a:p>
          <a:p>
            <a:pPr marL="0" indent="0">
              <a:buNone/>
            </a:pPr>
            <a:r>
              <a:rPr lang="it-IT" b="1" dirty="0" smtClean="0"/>
              <a:t>Per il 2015 viene ridotto il finanziamento di 35 milioni di euro</a:t>
            </a:r>
          </a:p>
          <a:p>
            <a:pPr marL="0" indent="0">
              <a:buNone/>
            </a:pPr>
            <a:endParaRPr lang="it-IT" b="1" dirty="0"/>
          </a:p>
          <a:p>
            <a:pPr marL="0" indent="0">
              <a:buNone/>
            </a:pPr>
            <a:r>
              <a:rPr lang="it-IT" b="1" dirty="0" smtClean="0"/>
              <a:t>Per il 2016 viene ridotto al 72% l’anticipo versato ai Patronati </a:t>
            </a:r>
          </a:p>
          <a:p>
            <a:pPr marL="0" indent="0">
              <a:buNone/>
            </a:pPr>
            <a:endParaRPr lang="it-IT" dirty="0"/>
          </a:p>
          <a:p>
            <a:pPr marL="0" indent="0">
              <a:buNone/>
            </a:pPr>
            <a:endParaRPr lang="it-IT" dirty="0"/>
          </a:p>
        </p:txBody>
      </p:sp>
      <p:sp>
        <p:nvSpPr>
          <p:cNvPr id="4" name="Segnaposto piè di pagina 3"/>
          <p:cNvSpPr>
            <a:spLocks noGrp="1"/>
          </p:cNvSpPr>
          <p:nvPr>
            <p:ph type="ftr" sz="quarter" idx="11"/>
          </p:nvPr>
        </p:nvSpPr>
        <p:spPr/>
        <p:txBody>
          <a:bodyPr/>
          <a:lstStyle/>
          <a:p>
            <a:pPr>
              <a:defRPr/>
            </a:pPr>
            <a:r>
              <a:rPr lang="it-IT" smtClean="0"/>
              <a:t>by S. Martorelli &amp; P.Zani </a:t>
            </a:r>
            <a:endParaRPr lang="it-IT"/>
          </a:p>
        </p:txBody>
      </p:sp>
      <p:sp>
        <p:nvSpPr>
          <p:cNvPr id="5" name="Segnaposto numero diapositiva 4"/>
          <p:cNvSpPr>
            <a:spLocks noGrp="1"/>
          </p:cNvSpPr>
          <p:nvPr>
            <p:ph type="sldNum" sz="quarter" idx="12"/>
          </p:nvPr>
        </p:nvSpPr>
        <p:spPr/>
        <p:txBody>
          <a:bodyPr/>
          <a:lstStyle/>
          <a:p>
            <a:pPr>
              <a:defRPr/>
            </a:pPr>
            <a:fld id="{6488846B-3EB0-449A-B2E5-21BA2D96950E}" type="slidenum">
              <a:rPr lang="it-IT" smtClean="0"/>
              <a:pPr>
                <a:defRPr/>
              </a:pPr>
              <a:t>42</a:t>
            </a:fld>
            <a:endParaRPr lang="it-IT"/>
          </a:p>
        </p:txBody>
      </p:sp>
      <p:sp>
        <p:nvSpPr>
          <p:cNvPr id="6" name="Titolo 1"/>
          <p:cNvSpPr>
            <a:spLocks noGrp="1"/>
          </p:cNvSpPr>
          <p:nvPr>
            <p:ph type="title"/>
          </p:nvPr>
        </p:nvSpPr>
        <p:spPr/>
        <p:txBody>
          <a:bodyPr/>
          <a:lstStyle/>
          <a:p>
            <a:pPr algn="l"/>
            <a:r>
              <a:rPr lang="it-IT" altLang="it-IT" sz="1400" b="1" dirty="0"/>
              <a:t>Legge n° 190 del 23 dicembre </a:t>
            </a:r>
            <a:r>
              <a:rPr lang="it-IT" altLang="it-IT" sz="1400" b="1" dirty="0" smtClean="0"/>
              <a:t>2014 - Legge </a:t>
            </a:r>
            <a:r>
              <a:rPr lang="it-IT" altLang="it-IT" sz="1400" b="1" dirty="0"/>
              <a:t>di stabilità </a:t>
            </a:r>
            <a:r>
              <a:rPr lang="it-IT" altLang="it-IT" sz="1400" b="1" dirty="0" smtClean="0"/>
              <a:t>2015 - Aspetti </a:t>
            </a:r>
            <a:r>
              <a:rPr lang="it-IT" altLang="it-IT" sz="1400" b="1" dirty="0"/>
              <a:t>previdenziali e </a:t>
            </a:r>
            <a:r>
              <a:rPr lang="it-IT" altLang="it-IT" sz="1400" b="1" dirty="0" smtClean="0"/>
              <a:t>assistenziali -</a:t>
            </a:r>
            <a:br>
              <a:rPr lang="it-IT" altLang="it-IT" sz="1400" b="1" dirty="0" smtClean="0"/>
            </a:br>
            <a:r>
              <a:rPr lang="it-IT" altLang="it-IT" sz="1600" b="1" i="1" dirty="0" smtClean="0">
                <a:solidFill>
                  <a:srgbClr val="FF0000"/>
                </a:solidFill>
              </a:rPr>
              <a:t>Comma 309:</a:t>
            </a:r>
            <a:br>
              <a:rPr lang="it-IT" altLang="it-IT" sz="1600" b="1" i="1" dirty="0" smtClean="0">
                <a:solidFill>
                  <a:srgbClr val="FF0000"/>
                </a:solidFill>
              </a:rPr>
            </a:br>
            <a:r>
              <a:rPr lang="it-IT" altLang="it-IT" sz="2000" b="1" dirty="0" smtClean="0">
                <a:solidFill>
                  <a:srgbClr val="FF0000"/>
                </a:solidFill>
              </a:rPr>
              <a:t>Finanziamento agli Enti di patronato</a:t>
            </a:r>
            <a:endParaRPr lang="it-IT" sz="2000" b="1" dirty="0">
              <a:solidFill>
                <a:srgbClr val="FF0000"/>
              </a:solidFill>
            </a:endParaRPr>
          </a:p>
        </p:txBody>
      </p:sp>
      <p:pic>
        <p:nvPicPr>
          <p:cNvPr id="7" name="Immagine 6" descr="http://www.inas.it/images/header/logo_Inas.jpg"/>
          <p:cNvPicPr/>
          <p:nvPr/>
        </p:nvPicPr>
        <p:blipFill>
          <a:blip r:embed="rId2">
            <a:extLst>
              <a:ext uri="{28A0092B-C50C-407E-A947-70E740481C1C}">
                <a14:useLocalDpi xmlns:a14="http://schemas.microsoft.com/office/drawing/2010/main" val="0"/>
              </a:ext>
            </a:extLst>
          </a:blip>
          <a:srcRect/>
          <a:stretch>
            <a:fillRect/>
          </a:stretch>
        </p:blipFill>
        <p:spPr bwMode="auto">
          <a:xfrm>
            <a:off x="10740142" y="5993095"/>
            <a:ext cx="962025" cy="516255"/>
          </a:xfrm>
          <a:prstGeom prst="rect">
            <a:avLst/>
          </a:prstGeom>
          <a:noFill/>
          <a:ln>
            <a:noFill/>
          </a:ln>
        </p:spPr>
      </p:pic>
    </p:spTree>
    <p:extLst>
      <p:ext uri="{BB962C8B-B14F-4D97-AF65-F5344CB8AC3E}">
        <p14:creationId xmlns:p14="http://schemas.microsoft.com/office/powerpoint/2010/main" val="18836525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lgn="ctr">
              <a:buNone/>
            </a:pPr>
            <a:r>
              <a:rPr lang="it-IT" b="1" u="sng" dirty="0" smtClean="0"/>
              <a:t>Testo di legge</a:t>
            </a:r>
          </a:p>
          <a:p>
            <a:pPr marL="0" indent="0">
              <a:buNone/>
            </a:pPr>
            <a:r>
              <a:rPr lang="it-IT" sz="1600" i="1" dirty="0" smtClean="0"/>
              <a:t>Comma 309</a:t>
            </a:r>
          </a:p>
          <a:p>
            <a:pPr marL="0" indent="0">
              <a:buNone/>
            </a:pPr>
            <a:r>
              <a:rPr lang="it-IT" sz="1600" i="1" dirty="0" smtClean="0"/>
              <a:t>Con </a:t>
            </a:r>
            <a:r>
              <a:rPr lang="it-IT" sz="1600" i="1" dirty="0"/>
              <a:t>riferimento all’esercizio finanziario 2015 gli specifici stanziamenti iscritti nello stato di previsione del Ministero del lavoro e delle politiche sociali per il finanziamento degli istituti di cui al comma 1 dell’articolo 13 della legge 30 marzo 2001, n. 152, sono complessivamente e proporzionalmente ridotti di 35 milioni di euro. I risparmi derivanti dal primo periodo conseguono a maggiori somme effettivamente affluite al bilancio dello Stato in deroga a quanto previsto dal citato articolo 13, comma 1, della legge n. 152 del 2001. Con effetto dall’esercizio finanziario 2016, ai commi 4 e 5 dell’articolo 13 della legge n. 152 del 2001, le parole: « dell’80 per cento » sono sostituite dalle seguenti: « del 72 per cento ». A valere sul gettito dei contributi previdenziali obbligatori incassati dall’anno 2014, l’aliquota di prelevamento di cui al comma 1 dell’articolo 13 della legge n. 152 del 2001 è rideterminata nella misura dello 0,207 per cento </a:t>
            </a:r>
            <a:endParaRPr lang="it-IT" sz="1600" dirty="0"/>
          </a:p>
          <a:p>
            <a:pPr marL="0" indent="0">
              <a:buNone/>
            </a:pPr>
            <a:endParaRPr lang="it-IT" dirty="0"/>
          </a:p>
        </p:txBody>
      </p:sp>
      <p:sp>
        <p:nvSpPr>
          <p:cNvPr id="4" name="Segnaposto piè di pagina 3"/>
          <p:cNvSpPr>
            <a:spLocks noGrp="1"/>
          </p:cNvSpPr>
          <p:nvPr>
            <p:ph type="ftr" sz="quarter" idx="11"/>
          </p:nvPr>
        </p:nvSpPr>
        <p:spPr/>
        <p:txBody>
          <a:bodyPr/>
          <a:lstStyle/>
          <a:p>
            <a:pPr>
              <a:defRPr/>
            </a:pPr>
            <a:r>
              <a:rPr lang="it-IT" dirty="0" smtClean="0"/>
              <a:t>by S. Martorelli &amp; </a:t>
            </a:r>
            <a:r>
              <a:rPr lang="it-IT" dirty="0" err="1" smtClean="0"/>
              <a:t>P.Zani</a:t>
            </a:r>
            <a:r>
              <a:rPr lang="it-IT" dirty="0" smtClean="0"/>
              <a:t> </a:t>
            </a:r>
            <a:endParaRPr lang="it-IT" dirty="0"/>
          </a:p>
        </p:txBody>
      </p:sp>
      <p:sp>
        <p:nvSpPr>
          <p:cNvPr id="5" name="Segnaposto numero diapositiva 4"/>
          <p:cNvSpPr>
            <a:spLocks noGrp="1"/>
          </p:cNvSpPr>
          <p:nvPr>
            <p:ph type="sldNum" sz="quarter" idx="12"/>
          </p:nvPr>
        </p:nvSpPr>
        <p:spPr/>
        <p:txBody>
          <a:bodyPr/>
          <a:lstStyle/>
          <a:p>
            <a:pPr>
              <a:defRPr/>
            </a:pPr>
            <a:fld id="{6488846B-3EB0-449A-B2E5-21BA2D96950E}" type="slidenum">
              <a:rPr lang="it-IT" smtClean="0"/>
              <a:pPr>
                <a:defRPr/>
              </a:pPr>
              <a:t>43</a:t>
            </a:fld>
            <a:endParaRPr lang="it-IT"/>
          </a:p>
        </p:txBody>
      </p:sp>
      <p:sp>
        <p:nvSpPr>
          <p:cNvPr id="6" name="Titolo 1"/>
          <p:cNvSpPr>
            <a:spLocks noGrp="1"/>
          </p:cNvSpPr>
          <p:nvPr>
            <p:ph type="title"/>
          </p:nvPr>
        </p:nvSpPr>
        <p:spPr/>
        <p:txBody>
          <a:bodyPr/>
          <a:lstStyle/>
          <a:p>
            <a:pPr algn="l"/>
            <a:r>
              <a:rPr lang="it-IT" altLang="it-IT" sz="1400" b="1" dirty="0"/>
              <a:t>Legge n° 190 del 23 dicembre </a:t>
            </a:r>
            <a:r>
              <a:rPr lang="it-IT" altLang="it-IT" sz="1400" b="1" dirty="0" smtClean="0"/>
              <a:t>2014 - Legge </a:t>
            </a:r>
            <a:r>
              <a:rPr lang="it-IT" altLang="it-IT" sz="1400" b="1" dirty="0"/>
              <a:t>di stabilità </a:t>
            </a:r>
            <a:r>
              <a:rPr lang="it-IT" altLang="it-IT" sz="1400" b="1" dirty="0" smtClean="0"/>
              <a:t>2015 - Aspetti </a:t>
            </a:r>
            <a:r>
              <a:rPr lang="it-IT" altLang="it-IT" sz="1400" b="1" dirty="0"/>
              <a:t>previdenziali e </a:t>
            </a:r>
            <a:r>
              <a:rPr lang="it-IT" altLang="it-IT" sz="1400" b="1" dirty="0" smtClean="0"/>
              <a:t>assistenziali -</a:t>
            </a:r>
            <a:br>
              <a:rPr lang="it-IT" altLang="it-IT" sz="1400" b="1" dirty="0" smtClean="0"/>
            </a:br>
            <a:r>
              <a:rPr lang="it-IT" altLang="it-IT" sz="1600" b="1" i="1" dirty="0" smtClean="0">
                <a:solidFill>
                  <a:srgbClr val="FF0000"/>
                </a:solidFill>
              </a:rPr>
              <a:t>Comma 309:</a:t>
            </a:r>
            <a:br>
              <a:rPr lang="it-IT" altLang="it-IT" sz="1600" b="1" i="1" dirty="0" smtClean="0">
                <a:solidFill>
                  <a:srgbClr val="FF0000"/>
                </a:solidFill>
              </a:rPr>
            </a:br>
            <a:r>
              <a:rPr lang="it-IT" altLang="it-IT" sz="2000" b="1" dirty="0" smtClean="0">
                <a:solidFill>
                  <a:srgbClr val="FF0000"/>
                </a:solidFill>
              </a:rPr>
              <a:t>Finanziamento agli Enti di patronato</a:t>
            </a:r>
            <a:endParaRPr lang="it-IT" sz="2000" b="1" dirty="0">
              <a:solidFill>
                <a:srgbClr val="FF0000"/>
              </a:solidFill>
            </a:endParaRPr>
          </a:p>
        </p:txBody>
      </p:sp>
      <p:pic>
        <p:nvPicPr>
          <p:cNvPr id="7" name="Immagine 6" descr="http://www.inas.it/images/header/logo_Inas.jpg"/>
          <p:cNvPicPr/>
          <p:nvPr/>
        </p:nvPicPr>
        <p:blipFill>
          <a:blip r:embed="rId2">
            <a:extLst>
              <a:ext uri="{28A0092B-C50C-407E-A947-70E740481C1C}">
                <a14:useLocalDpi xmlns:a14="http://schemas.microsoft.com/office/drawing/2010/main" val="0"/>
              </a:ext>
            </a:extLst>
          </a:blip>
          <a:srcRect/>
          <a:stretch>
            <a:fillRect/>
          </a:stretch>
        </p:blipFill>
        <p:spPr bwMode="auto">
          <a:xfrm>
            <a:off x="10853032" y="5993094"/>
            <a:ext cx="962025" cy="516255"/>
          </a:xfrm>
          <a:prstGeom prst="rect">
            <a:avLst/>
          </a:prstGeom>
          <a:noFill/>
          <a:ln>
            <a:noFill/>
          </a:ln>
        </p:spPr>
      </p:pic>
    </p:spTree>
    <p:extLst>
      <p:ext uri="{BB962C8B-B14F-4D97-AF65-F5344CB8AC3E}">
        <p14:creationId xmlns:p14="http://schemas.microsoft.com/office/powerpoint/2010/main" val="20182165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13418" y="413424"/>
            <a:ext cx="7557965" cy="56166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Segnaposto piè di pagina 2"/>
          <p:cNvSpPr>
            <a:spLocks noGrp="1"/>
          </p:cNvSpPr>
          <p:nvPr>
            <p:ph type="ftr" sz="quarter" idx="11"/>
          </p:nvPr>
        </p:nvSpPr>
        <p:spPr/>
        <p:txBody>
          <a:bodyPr/>
          <a:lstStyle/>
          <a:p>
            <a:r>
              <a:rPr lang="it-IT" dirty="0" smtClean="0"/>
              <a:t>by  Paolo </a:t>
            </a:r>
            <a:r>
              <a:rPr lang="it-IT" dirty="0" smtClean="0"/>
              <a:t>Zani &amp; S. </a:t>
            </a:r>
            <a:r>
              <a:rPr lang="it-IT" smtClean="0"/>
              <a:t>Martorelli </a:t>
            </a:r>
            <a:endParaRPr lang="it-IT"/>
          </a:p>
        </p:txBody>
      </p:sp>
      <p:sp>
        <p:nvSpPr>
          <p:cNvPr id="4" name="Segnaposto numero diapositiva 3"/>
          <p:cNvSpPr>
            <a:spLocks noGrp="1"/>
          </p:cNvSpPr>
          <p:nvPr>
            <p:ph type="sldNum" sz="quarter" idx="12"/>
          </p:nvPr>
        </p:nvSpPr>
        <p:spPr/>
        <p:txBody>
          <a:bodyPr/>
          <a:lstStyle/>
          <a:p>
            <a:fld id="{AC3CCD24-F711-4000-BE77-3127693EE161}" type="slidenum">
              <a:rPr lang="it-IT" smtClean="0"/>
              <a:t>44</a:t>
            </a:fld>
            <a:endParaRPr lang="it-IT"/>
          </a:p>
        </p:txBody>
      </p:sp>
      <p:pic>
        <p:nvPicPr>
          <p:cNvPr id="5" name="Immagine 4" descr="http://www.inas.it/images/header/logo_Inas.jpg"/>
          <p:cNvPicPr/>
          <p:nvPr/>
        </p:nvPicPr>
        <p:blipFill>
          <a:blip r:embed="rId3">
            <a:extLst>
              <a:ext uri="{28A0092B-C50C-407E-A947-70E740481C1C}">
                <a14:useLocalDpi xmlns:a14="http://schemas.microsoft.com/office/drawing/2010/main" val="0"/>
              </a:ext>
            </a:extLst>
          </a:blip>
          <a:srcRect/>
          <a:stretch>
            <a:fillRect/>
          </a:stretch>
        </p:blipFill>
        <p:spPr bwMode="auto">
          <a:xfrm>
            <a:off x="10999787" y="6030048"/>
            <a:ext cx="962025" cy="516255"/>
          </a:xfrm>
          <a:prstGeom prst="rect">
            <a:avLst/>
          </a:prstGeom>
          <a:noFill/>
          <a:ln>
            <a:noFill/>
          </a:ln>
        </p:spPr>
      </p:pic>
    </p:spTree>
    <p:extLst>
      <p:ext uri="{BB962C8B-B14F-4D97-AF65-F5344CB8AC3E}">
        <p14:creationId xmlns:p14="http://schemas.microsoft.com/office/powerpoint/2010/main" val="1568116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None/>
            </a:pPr>
            <a:r>
              <a:rPr lang="it-IT" b="1" u="sng" dirty="0" smtClean="0"/>
              <a:t>Testo di legge </a:t>
            </a:r>
          </a:p>
          <a:p>
            <a:pPr marL="0" indent="0">
              <a:buNone/>
            </a:pPr>
            <a:r>
              <a:rPr lang="it-IT" i="1" dirty="0" smtClean="0"/>
              <a:t>Comma 113.</a:t>
            </a:r>
          </a:p>
          <a:p>
            <a:pPr marL="0" indent="0">
              <a:buNone/>
            </a:pPr>
            <a:r>
              <a:rPr lang="it-IT" i="1" dirty="0" smtClean="0"/>
              <a:t>Con </a:t>
            </a:r>
            <a:r>
              <a:rPr lang="it-IT" i="1" dirty="0"/>
              <a:t>effetto sui trattamenti pensionistici decorrenti dal 1º gennaio 2015, il secondo periodo del comma </a:t>
            </a:r>
            <a:r>
              <a:rPr lang="it-IT" i="1" dirty="0" err="1" smtClean="0"/>
              <a:t>2-quater</a:t>
            </a:r>
            <a:r>
              <a:rPr lang="it-IT" i="1" dirty="0" smtClean="0"/>
              <a:t> dell'articolo </a:t>
            </a:r>
            <a:r>
              <a:rPr lang="it-IT" i="1" dirty="0"/>
              <a:t>6 del decreto-legge 29 dicembre 2011, n. 216, convertito, con modificazioni, dalla legge 24 </a:t>
            </a:r>
            <a:r>
              <a:rPr lang="it-IT" i="1" dirty="0" smtClean="0"/>
              <a:t>febbraio 2012</a:t>
            </a:r>
            <a:r>
              <a:rPr lang="it-IT" i="1" dirty="0"/>
              <a:t>, n. 14, e successive modificazioni, </a:t>
            </a:r>
            <a:r>
              <a:rPr lang="it-IT" i="1" dirty="0" smtClean="0"/>
              <a:t>è </a:t>
            </a:r>
            <a:r>
              <a:rPr lang="it-IT" i="1" dirty="0"/>
              <a:t>sostituito dal seguente: «Le disposizioni di cui all'articolo 24, comma 10</a:t>
            </a:r>
            <a:r>
              <a:rPr lang="it-IT" i="1" dirty="0" smtClean="0"/>
              <a:t>, terzo </a:t>
            </a:r>
            <a:r>
              <a:rPr lang="it-IT" i="1" dirty="0"/>
              <a:t>e quarto periodo, del decreto-legge 6 dicembre 2011, n. 201, convertito, con modificazioni, dalla legge </a:t>
            </a:r>
            <a:r>
              <a:rPr lang="it-IT" i="1" dirty="0" smtClean="0"/>
              <a:t>22 dicembre </a:t>
            </a:r>
            <a:r>
              <a:rPr lang="it-IT" i="1" dirty="0"/>
              <a:t>2011, n. 214, in materia di riduzione percentuale dei trattamenti pensionistici, non trovano </a:t>
            </a:r>
            <a:r>
              <a:rPr lang="it-IT" i="1" dirty="0" smtClean="0"/>
              <a:t>applicazione limitatamente </a:t>
            </a:r>
            <a:r>
              <a:rPr lang="it-IT" i="1" dirty="0"/>
              <a:t>ai soggetti che maturano il previsto requisito di </a:t>
            </a:r>
            <a:r>
              <a:rPr lang="it-IT" i="1" dirty="0" smtClean="0"/>
              <a:t>anzianità </a:t>
            </a:r>
            <a:r>
              <a:rPr lang="it-IT" i="1" dirty="0"/>
              <a:t>contributiva entro il 31 dicembre 2017».</a:t>
            </a:r>
          </a:p>
        </p:txBody>
      </p:sp>
      <p:sp>
        <p:nvSpPr>
          <p:cNvPr id="4" name="Segnaposto piè di pagina 3"/>
          <p:cNvSpPr>
            <a:spLocks noGrp="1"/>
          </p:cNvSpPr>
          <p:nvPr>
            <p:ph type="ftr" sz="quarter" idx="11"/>
          </p:nvPr>
        </p:nvSpPr>
        <p:spPr/>
        <p:txBody>
          <a:bodyPr/>
          <a:lstStyle/>
          <a:p>
            <a:pPr>
              <a:defRPr/>
            </a:pPr>
            <a:r>
              <a:rPr lang="it-IT" smtClean="0"/>
              <a:t>by S. Martorelli &amp; P.Zani </a:t>
            </a:r>
            <a:endParaRPr lang="it-IT"/>
          </a:p>
        </p:txBody>
      </p:sp>
      <p:sp>
        <p:nvSpPr>
          <p:cNvPr id="5" name="Segnaposto numero diapositiva 4"/>
          <p:cNvSpPr>
            <a:spLocks noGrp="1"/>
          </p:cNvSpPr>
          <p:nvPr>
            <p:ph type="sldNum" sz="quarter" idx="12"/>
          </p:nvPr>
        </p:nvSpPr>
        <p:spPr/>
        <p:txBody>
          <a:bodyPr/>
          <a:lstStyle/>
          <a:p>
            <a:pPr>
              <a:defRPr/>
            </a:pPr>
            <a:fld id="{6488846B-3EB0-449A-B2E5-21BA2D96950E}" type="slidenum">
              <a:rPr lang="it-IT" smtClean="0"/>
              <a:pPr>
                <a:defRPr/>
              </a:pPr>
              <a:t>5</a:t>
            </a:fld>
            <a:endParaRPr lang="it-IT"/>
          </a:p>
        </p:txBody>
      </p:sp>
      <p:sp>
        <p:nvSpPr>
          <p:cNvPr id="6" name="Titolo 1"/>
          <p:cNvSpPr>
            <a:spLocks noGrp="1"/>
          </p:cNvSpPr>
          <p:nvPr>
            <p:ph type="title"/>
          </p:nvPr>
        </p:nvSpPr>
        <p:spPr/>
        <p:txBody>
          <a:bodyPr/>
          <a:lstStyle/>
          <a:p>
            <a:pPr algn="l"/>
            <a:r>
              <a:rPr lang="it-IT" altLang="it-IT" sz="1400" b="1" dirty="0"/>
              <a:t>Legge n° 190 del 23 dicembre </a:t>
            </a:r>
            <a:r>
              <a:rPr lang="it-IT" altLang="it-IT" sz="1400" b="1" dirty="0" smtClean="0"/>
              <a:t>2014 - Legge </a:t>
            </a:r>
            <a:r>
              <a:rPr lang="it-IT" altLang="it-IT" sz="1400" b="1" dirty="0"/>
              <a:t>di stabilità </a:t>
            </a:r>
            <a:r>
              <a:rPr lang="it-IT" altLang="it-IT" sz="1400" b="1" dirty="0" smtClean="0"/>
              <a:t>2015 - Aspetti </a:t>
            </a:r>
            <a:r>
              <a:rPr lang="it-IT" altLang="it-IT" sz="1400" b="1" dirty="0"/>
              <a:t>previdenziali e </a:t>
            </a:r>
            <a:r>
              <a:rPr lang="it-IT" altLang="it-IT" sz="1400" b="1" dirty="0" smtClean="0"/>
              <a:t>assistenziali -</a:t>
            </a:r>
            <a:br>
              <a:rPr lang="it-IT" altLang="it-IT" sz="1400" b="1" dirty="0" smtClean="0"/>
            </a:br>
            <a:r>
              <a:rPr lang="it-IT" altLang="it-IT" sz="1600" b="1" i="1" dirty="0" smtClean="0">
                <a:solidFill>
                  <a:srgbClr val="FF0000"/>
                </a:solidFill>
              </a:rPr>
              <a:t>Comma 113:</a:t>
            </a:r>
            <a:br>
              <a:rPr lang="it-IT" altLang="it-IT" sz="1600" b="1" i="1" dirty="0" smtClean="0">
                <a:solidFill>
                  <a:srgbClr val="FF0000"/>
                </a:solidFill>
              </a:rPr>
            </a:br>
            <a:r>
              <a:rPr lang="it-IT" altLang="it-IT" sz="2000" b="1" dirty="0" smtClean="0">
                <a:solidFill>
                  <a:srgbClr val="FF0000"/>
                </a:solidFill>
              </a:rPr>
              <a:t>Eliminazione delle penalizzazioni per chi accede alla pensione       anticipata prima dei 62 anni di età </a:t>
            </a:r>
            <a:endParaRPr lang="it-IT" sz="2000" b="1" dirty="0">
              <a:solidFill>
                <a:srgbClr val="FF0000"/>
              </a:solidFill>
            </a:endParaRPr>
          </a:p>
        </p:txBody>
      </p:sp>
      <p:pic>
        <p:nvPicPr>
          <p:cNvPr id="7" name="Immagine 6" descr="http://www.inas.it/images/header/logo_Inas.jpg"/>
          <p:cNvPicPr/>
          <p:nvPr/>
        </p:nvPicPr>
        <p:blipFill>
          <a:blip r:embed="rId2">
            <a:extLst>
              <a:ext uri="{28A0092B-C50C-407E-A947-70E740481C1C}">
                <a14:useLocalDpi xmlns:a14="http://schemas.microsoft.com/office/drawing/2010/main" val="0"/>
              </a:ext>
            </a:extLst>
          </a:blip>
          <a:srcRect/>
          <a:stretch>
            <a:fillRect/>
          </a:stretch>
        </p:blipFill>
        <p:spPr bwMode="auto">
          <a:xfrm>
            <a:off x="10266009" y="6060827"/>
            <a:ext cx="962025" cy="516255"/>
          </a:xfrm>
          <a:prstGeom prst="rect">
            <a:avLst/>
          </a:prstGeom>
          <a:noFill/>
          <a:ln>
            <a:noFill/>
          </a:ln>
        </p:spPr>
      </p:pic>
    </p:spTree>
    <p:extLst>
      <p:ext uri="{BB962C8B-B14F-4D97-AF65-F5344CB8AC3E}">
        <p14:creationId xmlns:p14="http://schemas.microsoft.com/office/powerpoint/2010/main" val="1966716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None/>
            </a:pPr>
            <a:r>
              <a:rPr lang="it-IT" b="1" u="sng" dirty="0" smtClean="0"/>
              <a:t>Problema</a:t>
            </a:r>
          </a:p>
          <a:p>
            <a:r>
              <a:rPr lang="it-IT" dirty="0" smtClean="0"/>
              <a:t>La legge Fornero ha introdotto un meccanismo di calcolo molto favorevole per chi continuando a versare contribuzione accedeva al pensionamento con ben più di 40 anni di CTB;</a:t>
            </a:r>
          </a:p>
          <a:p>
            <a:r>
              <a:rPr lang="it-IT" dirty="0" smtClean="0"/>
              <a:t>Per effetto della quota contributiva che si matura dal 1° gennaio 2012 le pensioni retributive per le quali il limite massimo di contributi utili per il calcolo, era fissato in 2080 settimane (40 anni), godevano della quota contributiva aggiuntiva con il risultato di un maggior importo di pensione;</a:t>
            </a:r>
          </a:p>
        </p:txBody>
      </p:sp>
      <p:sp>
        <p:nvSpPr>
          <p:cNvPr id="4" name="Segnaposto piè di pagina 3"/>
          <p:cNvSpPr>
            <a:spLocks noGrp="1"/>
          </p:cNvSpPr>
          <p:nvPr>
            <p:ph type="ftr" sz="quarter" idx="11"/>
          </p:nvPr>
        </p:nvSpPr>
        <p:spPr/>
        <p:txBody>
          <a:bodyPr/>
          <a:lstStyle/>
          <a:p>
            <a:pPr>
              <a:defRPr/>
            </a:pPr>
            <a:r>
              <a:rPr lang="it-IT" smtClean="0"/>
              <a:t>by S. Martorelli &amp; P.Zani </a:t>
            </a:r>
            <a:endParaRPr lang="it-IT"/>
          </a:p>
        </p:txBody>
      </p:sp>
      <p:sp>
        <p:nvSpPr>
          <p:cNvPr id="5" name="Segnaposto numero diapositiva 4"/>
          <p:cNvSpPr>
            <a:spLocks noGrp="1"/>
          </p:cNvSpPr>
          <p:nvPr>
            <p:ph type="sldNum" sz="quarter" idx="12"/>
          </p:nvPr>
        </p:nvSpPr>
        <p:spPr/>
        <p:txBody>
          <a:bodyPr/>
          <a:lstStyle/>
          <a:p>
            <a:pPr>
              <a:defRPr/>
            </a:pPr>
            <a:fld id="{6488846B-3EB0-449A-B2E5-21BA2D96950E}" type="slidenum">
              <a:rPr lang="it-IT" smtClean="0"/>
              <a:pPr>
                <a:defRPr/>
              </a:pPr>
              <a:t>6</a:t>
            </a:fld>
            <a:endParaRPr lang="it-IT"/>
          </a:p>
        </p:txBody>
      </p:sp>
      <p:sp>
        <p:nvSpPr>
          <p:cNvPr id="6" name="Titolo 1"/>
          <p:cNvSpPr>
            <a:spLocks noGrp="1"/>
          </p:cNvSpPr>
          <p:nvPr>
            <p:ph type="title"/>
          </p:nvPr>
        </p:nvSpPr>
        <p:spPr/>
        <p:txBody>
          <a:bodyPr/>
          <a:lstStyle/>
          <a:p>
            <a:pPr algn="l"/>
            <a:r>
              <a:rPr lang="it-IT" altLang="it-IT" sz="1400" b="1" dirty="0"/>
              <a:t>Legge n° 190 del 23 dicembre </a:t>
            </a:r>
            <a:r>
              <a:rPr lang="it-IT" altLang="it-IT" sz="1400" b="1" dirty="0" smtClean="0"/>
              <a:t>2014 - Legge </a:t>
            </a:r>
            <a:r>
              <a:rPr lang="it-IT" altLang="it-IT" sz="1400" b="1" dirty="0"/>
              <a:t>di stabilità </a:t>
            </a:r>
            <a:r>
              <a:rPr lang="it-IT" altLang="it-IT" sz="1400" b="1" dirty="0" smtClean="0"/>
              <a:t>2015 - Aspetti </a:t>
            </a:r>
            <a:r>
              <a:rPr lang="it-IT" altLang="it-IT" sz="1400" b="1" dirty="0"/>
              <a:t>previdenziali e </a:t>
            </a:r>
            <a:r>
              <a:rPr lang="it-IT" altLang="it-IT" sz="1400" b="1" dirty="0" smtClean="0"/>
              <a:t>assistenziali -</a:t>
            </a:r>
            <a:br>
              <a:rPr lang="it-IT" altLang="it-IT" sz="1400" b="1" dirty="0" smtClean="0"/>
            </a:br>
            <a:r>
              <a:rPr lang="it-IT" altLang="it-IT" sz="1600" b="1" i="1" dirty="0" smtClean="0">
                <a:solidFill>
                  <a:srgbClr val="FF0000"/>
                </a:solidFill>
              </a:rPr>
              <a:t>Comma 707:</a:t>
            </a:r>
            <a:br>
              <a:rPr lang="it-IT" altLang="it-IT" sz="1600" b="1" i="1" dirty="0" smtClean="0">
                <a:solidFill>
                  <a:srgbClr val="FF0000"/>
                </a:solidFill>
              </a:rPr>
            </a:br>
            <a:r>
              <a:rPr lang="it-IT" altLang="it-IT" sz="2000" b="1" dirty="0" smtClean="0">
                <a:solidFill>
                  <a:srgbClr val="FF0000"/>
                </a:solidFill>
              </a:rPr>
              <a:t>Pensioni d’oro.</a:t>
            </a:r>
            <a:br>
              <a:rPr lang="it-IT" altLang="it-IT" sz="2000" b="1" dirty="0" smtClean="0">
                <a:solidFill>
                  <a:srgbClr val="FF0000"/>
                </a:solidFill>
              </a:rPr>
            </a:br>
            <a:r>
              <a:rPr lang="it-IT" altLang="it-IT" sz="2000" b="1" dirty="0" smtClean="0">
                <a:solidFill>
                  <a:srgbClr val="FF0000"/>
                </a:solidFill>
              </a:rPr>
              <a:t>Limite agli importi dei  trattamenti pensionistici</a:t>
            </a:r>
            <a:endParaRPr lang="it-IT" sz="2000" b="1" dirty="0">
              <a:solidFill>
                <a:srgbClr val="FF0000"/>
              </a:solidFill>
            </a:endParaRPr>
          </a:p>
        </p:txBody>
      </p:sp>
      <p:pic>
        <p:nvPicPr>
          <p:cNvPr id="7" name="Immagine 6" descr="http://www.inas.it/images/header/logo_Inas.jpg"/>
          <p:cNvPicPr/>
          <p:nvPr/>
        </p:nvPicPr>
        <p:blipFill>
          <a:blip r:embed="rId2">
            <a:extLst>
              <a:ext uri="{28A0092B-C50C-407E-A947-70E740481C1C}">
                <a14:useLocalDpi xmlns:a14="http://schemas.microsoft.com/office/drawing/2010/main" val="0"/>
              </a:ext>
            </a:extLst>
          </a:blip>
          <a:srcRect/>
          <a:stretch>
            <a:fillRect/>
          </a:stretch>
        </p:blipFill>
        <p:spPr bwMode="auto">
          <a:xfrm>
            <a:off x="10367609" y="6038250"/>
            <a:ext cx="962025" cy="516255"/>
          </a:xfrm>
          <a:prstGeom prst="rect">
            <a:avLst/>
          </a:prstGeom>
          <a:noFill/>
          <a:ln>
            <a:noFill/>
          </a:ln>
        </p:spPr>
      </p:pic>
    </p:spTree>
    <p:extLst>
      <p:ext uri="{BB962C8B-B14F-4D97-AF65-F5344CB8AC3E}">
        <p14:creationId xmlns:p14="http://schemas.microsoft.com/office/powerpoint/2010/main" val="3041768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a:t>La norma troverebbe applicazione sicuramente per chi accede al pensionamento con il sistema di calcolo retributivo (18 anni di CTB al 31/12/1996</a:t>
            </a:r>
            <a:r>
              <a:rPr lang="it-IT" dirty="0" smtClean="0"/>
              <a:t>);</a:t>
            </a:r>
          </a:p>
          <a:p>
            <a:r>
              <a:rPr lang="it-IT" dirty="0" smtClean="0"/>
              <a:t>Disincentivo per chi avendo maturato 2080 CTB settimanali incrementa l’importo della pensione per la contribuzione  versata dopo il 1 gennaio 2012 che verrà calcolata con il sistema contributivo.</a:t>
            </a:r>
          </a:p>
          <a:p>
            <a:pPr marL="0" indent="0">
              <a:buNone/>
            </a:pPr>
            <a:r>
              <a:rPr lang="it-IT" b="1" u="sng" dirty="0" smtClean="0"/>
              <a:t>Cosa stabilisce ?</a:t>
            </a:r>
          </a:p>
          <a:p>
            <a:pPr marL="0" indent="0">
              <a:buNone/>
            </a:pPr>
            <a:r>
              <a:rPr lang="it-IT" dirty="0" smtClean="0"/>
              <a:t>L’importo </a:t>
            </a:r>
            <a:r>
              <a:rPr lang="it-IT" dirty="0"/>
              <a:t>complessivo del trattamento pensionistico non può essere superiore a quello che sarebbe stato liquidato con le regole di calcolo vigenti al 31.12.2011, cioè prima dell’entrata in vigore della riforma Fornero.</a:t>
            </a:r>
            <a:endParaRPr lang="it-IT" b="1" u="sng" dirty="0"/>
          </a:p>
          <a:p>
            <a:endParaRPr lang="it-IT" dirty="0"/>
          </a:p>
        </p:txBody>
      </p:sp>
      <p:sp>
        <p:nvSpPr>
          <p:cNvPr id="4" name="Segnaposto piè di pagina 3"/>
          <p:cNvSpPr>
            <a:spLocks noGrp="1"/>
          </p:cNvSpPr>
          <p:nvPr>
            <p:ph type="ftr" sz="quarter" idx="11"/>
          </p:nvPr>
        </p:nvSpPr>
        <p:spPr/>
        <p:txBody>
          <a:bodyPr/>
          <a:lstStyle/>
          <a:p>
            <a:pPr>
              <a:defRPr/>
            </a:pPr>
            <a:r>
              <a:rPr lang="it-IT" smtClean="0"/>
              <a:t>by S. Martorelli &amp; P.Zani </a:t>
            </a:r>
            <a:endParaRPr lang="it-IT"/>
          </a:p>
        </p:txBody>
      </p:sp>
      <p:sp>
        <p:nvSpPr>
          <p:cNvPr id="5" name="Segnaposto numero diapositiva 4"/>
          <p:cNvSpPr>
            <a:spLocks noGrp="1"/>
          </p:cNvSpPr>
          <p:nvPr>
            <p:ph type="sldNum" sz="quarter" idx="12"/>
          </p:nvPr>
        </p:nvSpPr>
        <p:spPr/>
        <p:txBody>
          <a:bodyPr/>
          <a:lstStyle/>
          <a:p>
            <a:pPr>
              <a:defRPr/>
            </a:pPr>
            <a:fld id="{6488846B-3EB0-449A-B2E5-21BA2D96950E}" type="slidenum">
              <a:rPr lang="it-IT" smtClean="0"/>
              <a:pPr>
                <a:defRPr/>
              </a:pPr>
              <a:t>7</a:t>
            </a:fld>
            <a:endParaRPr lang="it-IT"/>
          </a:p>
        </p:txBody>
      </p:sp>
      <p:sp>
        <p:nvSpPr>
          <p:cNvPr id="6" name="Titolo 1"/>
          <p:cNvSpPr>
            <a:spLocks noGrp="1"/>
          </p:cNvSpPr>
          <p:nvPr>
            <p:ph type="title"/>
          </p:nvPr>
        </p:nvSpPr>
        <p:spPr/>
        <p:txBody>
          <a:bodyPr/>
          <a:lstStyle/>
          <a:p>
            <a:pPr algn="l"/>
            <a:r>
              <a:rPr lang="it-IT" altLang="it-IT" sz="1400" b="1" dirty="0"/>
              <a:t>Legge n° 190 del 23 dicembre </a:t>
            </a:r>
            <a:r>
              <a:rPr lang="it-IT" altLang="it-IT" sz="1400" b="1" dirty="0" smtClean="0"/>
              <a:t>2014 - Legge </a:t>
            </a:r>
            <a:r>
              <a:rPr lang="it-IT" altLang="it-IT" sz="1400" b="1" dirty="0"/>
              <a:t>di stabilità </a:t>
            </a:r>
            <a:r>
              <a:rPr lang="it-IT" altLang="it-IT" sz="1400" b="1" dirty="0" smtClean="0"/>
              <a:t>2015 - Aspetti </a:t>
            </a:r>
            <a:r>
              <a:rPr lang="it-IT" altLang="it-IT" sz="1400" b="1" dirty="0"/>
              <a:t>previdenziali e </a:t>
            </a:r>
            <a:r>
              <a:rPr lang="it-IT" altLang="it-IT" sz="1400" b="1" dirty="0" smtClean="0"/>
              <a:t>assistenziali -</a:t>
            </a:r>
            <a:br>
              <a:rPr lang="it-IT" altLang="it-IT" sz="1400" b="1" dirty="0" smtClean="0"/>
            </a:br>
            <a:r>
              <a:rPr lang="it-IT" altLang="it-IT" sz="1600" b="1" i="1" dirty="0" smtClean="0">
                <a:solidFill>
                  <a:srgbClr val="FF0000"/>
                </a:solidFill>
              </a:rPr>
              <a:t>Comma 707:</a:t>
            </a:r>
            <a:br>
              <a:rPr lang="it-IT" altLang="it-IT" sz="1600" b="1" i="1" dirty="0" smtClean="0">
                <a:solidFill>
                  <a:srgbClr val="FF0000"/>
                </a:solidFill>
              </a:rPr>
            </a:br>
            <a:r>
              <a:rPr lang="it-IT" altLang="it-IT" sz="2000" b="1" dirty="0" smtClean="0">
                <a:solidFill>
                  <a:srgbClr val="FF0000"/>
                </a:solidFill>
              </a:rPr>
              <a:t>Pensioni d’oro.</a:t>
            </a:r>
            <a:br>
              <a:rPr lang="it-IT" altLang="it-IT" sz="2000" b="1" dirty="0" smtClean="0">
                <a:solidFill>
                  <a:srgbClr val="FF0000"/>
                </a:solidFill>
              </a:rPr>
            </a:br>
            <a:r>
              <a:rPr lang="it-IT" altLang="it-IT" sz="2000" b="1" dirty="0" smtClean="0">
                <a:solidFill>
                  <a:srgbClr val="FF0000"/>
                </a:solidFill>
              </a:rPr>
              <a:t>Limite agli importi dei  trattamenti pensionistici</a:t>
            </a:r>
            <a:endParaRPr lang="it-IT" sz="2000" b="1" dirty="0">
              <a:solidFill>
                <a:srgbClr val="FF0000"/>
              </a:solidFill>
            </a:endParaRPr>
          </a:p>
        </p:txBody>
      </p:sp>
      <p:pic>
        <p:nvPicPr>
          <p:cNvPr id="7" name="Immagine 6" descr="http://www.inas.it/images/header/logo_Inas.jpg"/>
          <p:cNvPicPr/>
          <p:nvPr/>
        </p:nvPicPr>
        <p:blipFill>
          <a:blip r:embed="rId2">
            <a:extLst>
              <a:ext uri="{28A0092B-C50C-407E-A947-70E740481C1C}">
                <a14:useLocalDpi xmlns:a14="http://schemas.microsoft.com/office/drawing/2010/main" val="0"/>
              </a:ext>
            </a:extLst>
          </a:blip>
          <a:srcRect/>
          <a:stretch>
            <a:fillRect/>
          </a:stretch>
        </p:blipFill>
        <p:spPr bwMode="auto">
          <a:xfrm>
            <a:off x="10378898" y="5947939"/>
            <a:ext cx="962025" cy="516255"/>
          </a:xfrm>
          <a:prstGeom prst="rect">
            <a:avLst/>
          </a:prstGeom>
          <a:noFill/>
          <a:ln>
            <a:noFill/>
          </a:ln>
        </p:spPr>
      </p:pic>
    </p:spTree>
    <p:extLst>
      <p:ext uri="{BB962C8B-B14F-4D97-AF65-F5344CB8AC3E}">
        <p14:creationId xmlns:p14="http://schemas.microsoft.com/office/powerpoint/2010/main" val="13689012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None/>
            </a:pPr>
            <a:r>
              <a:rPr lang="it-IT" b="1" u="sng" dirty="0" smtClean="0"/>
              <a:t>Risparmi</a:t>
            </a:r>
          </a:p>
          <a:p>
            <a:pPr marL="0" indent="0">
              <a:buNone/>
            </a:pPr>
            <a:endParaRPr lang="it-IT" b="1" u="sng" dirty="0" smtClean="0"/>
          </a:p>
          <a:p>
            <a:pPr marL="0" indent="0">
              <a:buNone/>
            </a:pPr>
            <a:r>
              <a:rPr lang="it-IT" dirty="0"/>
              <a:t>Le economie derivanti dalla misura affluiranno in un apposito Fondo, istituito presso l'INPS, finalizzato a garantire l'adeguatezza delle prestazioni pensionistiche in favore di particolari categorie di soggetti, individuate con decreto del Presidente del Consiglio dei Ministri, su proposta del Ministro del lavoro e delle politiche sociali, di concerto con il Ministro dell'economia e delle finanze.</a:t>
            </a:r>
          </a:p>
          <a:p>
            <a:pPr marL="0" indent="0">
              <a:buNone/>
            </a:pPr>
            <a:endParaRPr lang="it-IT" dirty="0" smtClean="0"/>
          </a:p>
          <a:p>
            <a:pPr marL="0" indent="0" algn="ctr">
              <a:buNone/>
            </a:pPr>
            <a:r>
              <a:rPr lang="it-IT" b="1" dirty="0" smtClean="0">
                <a:solidFill>
                  <a:srgbClr val="FF0000"/>
                </a:solidFill>
              </a:rPr>
              <a:t>Staremo a vedere!!!</a:t>
            </a:r>
            <a:endParaRPr lang="it-IT" b="1" dirty="0">
              <a:solidFill>
                <a:srgbClr val="FF0000"/>
              </a:solidFill>
            </a:endParaRPr>
          </a:p>
        </p:txBody>
      </p:sp>
      <p:sp>
        <p:nvSpPr>
          <p:cNvPr id="4" name="Segnaposto piè di pagina 3"/>
          <p:cNvSpPr>
            <a:spLocks noGrp="1"/>
          </p:cNvSpPr>
          <p:nvPr>
            <p:ph type="ftr" sz="quarter" idx="11"/>
          </p:nvPr>
        </p:nvSpPr>
        <p:spPr/>
        <p:txBody>
          <a:bodyPr/>
          <a:lstStyle/>
          <a:p>
            <a:pPr>
              <a:defRPr/>
            </a:pPr>
            <a:r>
              <a:rPr lang="it-IT" smtClean="0"/>
              <a:t>by S. Martorelli &amp; P.Zani </a:t>
            </a:r>
            <a:endParaRPr lang="it-IT"/>
          </a:p>
        </p:txBody>
      </p:sp>
      <p:sp>
        <p:nvSpPr>
          <p:cNvPr id="5" name="Segnaposto numero diapositiva 4"/>
          <p:cNvSpPr>
            <a:spLocks noGrp="1"/>
          </p:cNvSpPr>
          <p:nvPr>
            <p:ph type="sldNum" sz="quarter" idx="12"/>
          </p:nvPr>
        </p:nvSpPr>
        <p:spPr/>
        <p:txBody>
          <a:bodyPr/>
          <a:lstStyle/>
          <a:p>
            <a:pPr>
              <a:defRPr/>
            </a:pPr>
            <a:fld id="{6488846B-3EB0-449A-B2E5-21BA2D96950E}" type="slidenum">
              <a:rPr lang="it-IT" smtClean="0"/>
              <a:pPr>
                <a:defRPr/>
              </a:pPr>
              <a:t>8</a:t>
            </a:fld>
            <a:endParaRPr lang="it-IT"/>
          </a:p>
        </p:txBody>
      </p:sp>
      <p:sp>
        <p:nvSpPr>
          <p:cNvPr id="6" name="Titolo 1"/>
          <p:cNvSpPr>
            <a:spLocks noGrp="1"/>
          </p:cNvSpPr>
          <p:nvPr>
            <p:ph type="title"/>
          </p:nvPr>
        </p:nvSpPr>
        <p:spPr/>
        <p:txBody>
          <a:bodyPr/>
          <a:lstStyle/>
          <a:p>
            <a:pPr algn="l"/>
            <a:r>
              <a:rPr lang="it-IT" altLang="it-IT" sz="1400" b="1" dirty="0"/>
              <a:t>Legge n° 190 del 23 dicembre </a:t>
            </a:r>
            <a:r>
              <a:rPr lang="it-IT" altLang="it-IT" sz="1400" b="1" dirty="0" smtClean="0"/>
              <a:t>2014 - Legge </a:t>
            </a:r>
            <a:r>
              <a:rPr lang="it-IT" altLang="it-IT" sz="1400" b="1" dirty="0"/>
              <a:t>di stabilità </a:t>
            </a:r>
            <a:r>
              <a:rPr lang="it-IT" altLang="it-IT" sz="1400" b="1" dirty="0" smtClean="0"/>
              <a:t>2015 - Aspetti </a:t>
            </a:r>
            <a:r>
              <a:rPr lang="it-IT" altLang="it-IT" sz="1400" b="1" dirty="0"/>
              <a:t>previdenziali e </a:t>
            </a:r>
            <a:r>
              <a:rPr lang="it-IT" altLang="it-IT" sz="1400" b="1" dirty="0" smtClean="0"/>
              <a:t>assistenziali -</a:t>
            </a:r>
            <a:br>
              <a:rPr lang="it-IT" altLang="it-IT" sz="1400" b="1" dirty="0" smtClean="0"/>
            </a:br>
            <a:r>
              <a:rPr lang="it-IT" altLang="it-IT" sz="1600" b="1" i="1" dirty="0" smtClean="0">
                <a:solidFill>
                  <a:srgbClr val="FF0000"/>
                </a:solidFill>
              </a:rPr>
              <a:t>Comma 707:</a:t>
            </a:r>
            <a:br>
              <a:rPr lang="it-IT" altLang="it-IT" sz="1600" b="1" i="1" dirty="0" smtClean="0">
                <a:solidFill>
                  <a:srgbClr val="FF0000"/>
                </a:solidFill>
              </a:rPr>
            </a:br>
            <a:r>
              <a:rPr lang="it-IT" altLang="it-IT" sz="2000" b="1" dirty="0" smtClean="0">
                <a:solidFill>
                  <a:srgbClr val="FF0000"/>
                </a:solidFill>
              </a:rPr>
              <a:t>Pensioni d’oro.</a:t>
            </a:r>
            <a:br>
              <a:rPr lang="it-IT" altLang="it-IT" sz="2000" b="1" dirty="0" smtClean="0">
                <a:solidFill>
                  <a:srgbClr val="FF0000"/>
                </a:solidFill>
              </a:rPr>
            </a:br>
            <a:r>
              <a:rPr lang="it-IT" altLang="it-IT" sz="2000" b="1" dirty="0" smtClean="0">
                <a:solidFill>
                  <a:srgbClr val="FF0000"/>
                </a:solidFill>
              </a:rPr>
              <a:t>Limite agli importi dei  trattamenti pensionistici</a:t>
            </a:r>
            <a:endParaRPr lang="it-IT" sz="2000" b="1" dirty="0">
              <a:solidFill>
                <a:srgbClr val="FF0000"/>
              </a:solidFill>
            </a:endParaRPr>
          </a:p>
        </p:txBody>
      </p:sp>
      <p:pic>
        <p:nvPicPr>
          <p:cNvPr id="7" name="Immagine 6" descr="http://www.inas.it/images/header/logo_Inas.jpg"/>
          <p:cNvPicPr/>
          <p:nvPr/>
        </p:nvPicPr>
        <p:blipFill>
          <a:blip r:embed="rId2">
            <a:extLst>
              <a:ext uri="{28A0092B-C50C-407E-A947-70E740481C1C}">
                <a14:useLocalDpi xmlns:a14="http://schemas.microsoft.com/office/drawing/2010/main" val="0"/>
              </a:ext>
            </a:extLst>
          </a:blip>
          <a:srcRect/>
          <a:stretch>
            <a:fillRect/>
          </a:stretch>
        </p:blipFill>
        <p:spPr bwMode="auto">
          <a:xfrm>
            <a:off x="10288587" y="6025444"/>
            <a:ext cx="962025" cy="516255"/>
          </a:xfrm>
          <a:prstGeom prst="rect">
            <a:avLst/>
          </a:prstGeom>
          <a:noFill/>
          <a:ln>
            <a:noFill/>
          </a:ln>
        </p:spPr>
      </p:pic>
    </p:spTree>
    <p:extLst>
      <p:ext uri="{BB962C8B-B14F-4D97-AF65-F5344CB8AC3E}">
        <p14:creationId xmlns:p14="http://schemas.microsoft.com/office/powerpoint/2010/main" val="1308960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645656" y="2031999"/>
            <a:ext cx="8915400" cy="3894667"/>
          </a:xfrm>
        </p:spPr>
        <p:txBody>
          <a:bodyPr/>
          <a:lstStyle/>
          <a:p>
            <a:pPr marL="0" indent="0">
              <a:buNone/>
            </a:pPr>
            <a:r>
              <a:rPr lang="it-IT" b="1" u="sng" dirty="0" smtClean="0"/>
              <a:t>Testo di legge </a:t>
            </a:r>
          </a:p>
          <a:p>
            <a:pPr marL="0" indent="0">
              <a:buNone/>
            </a:pPr>
            <a:r>
              <a:rPr lang="it-IT" i="1" dirty="0" smtClean="0"/>
              <a:t>Comma 707.</a:t>
            </a:r>
          </a:p>
          <a:p>
            <a:pPr marL="0" indent="0">
              <a:buNone/>
            </a:pPr>
            <a:r>
              <a:rPr lang="it-IT" i="1" dirty="0" smtClean="0"/>
              <a:t>All'articolo </a:t>
            </a:r>
            <a:r>
              <a:rPr lang="it-IT" i="1" dirty="0"/>
              <a:t>24, comma 2, del decreto-legge 6 dicembre 2011, n. 201, convertito, con modificazioni, dalla legge 22 dicembre 2011, n. 214, </a:t>
            </a:r>
            <a:r>
              <a:rPr lang="it-IT" i="1" dirty="0" err="1"/>
              <a:t>e'</a:t>
            </a:r>
            <a:r>
              <a:rPr lang="it-IT" i="1" dirty="0"/>
              <a:t> aggiunto, in fine, il seguente periodo: «In ogni caso, l'importo complessivo del trattamento pensionistico non </a:t>
            </a:r>
            <a:r>
              <a:rPr lang="it-IT" i="1" dirty="0" smtClean="0"/>
              <a:t>può </a:t>
            </a:r>
            <a:r>
              <a:rPr lang="it-IT" i="1" dirty="0"/>
              <a:t>eccedere quello che sarebbe stato liquidato con l'applicazione delle regole di calcolo vigenti prima della data di entrata in vigore del presente decreto computando, ai fini della determinazione della misura del trattamento, </a:t>
            </a:r>
            <a:r>
              <a:rPr lang="it-IT" i="1" dirty="0" smtClean="0"/>
              <a:t>l'anzianità </a:t>
            </a:r>
            <a:r>
              <a:rPr lang="it-IT" i="1" dirty="0"/>
              <a:t>contributiva necessaria per il conseguimento del diritto alla prestazione, integrata da quella eventualmente maturata fra la data di conseguimento del diritto e la data di decorrenza del primo periodo utile per la corresponsione della prestazione stessa». </a:t>
            </a:r>
            <a:endParaRPr lang="it-IT" b="1" i="1" u="sng" dirty="0"/>
          </a:p>
        </p:txBody>
      </p:sp>
      <p:sp>
        <p:nvSpPr>
          <p:cNvPr id="4" name="Segnaposto piè di pagina 3"/>
          <p:cNvSpPr>
            <a:spLocks noGrp="1"/>
          </p:cNvSpPr>
          <p:nvPr>
            <p:ph type="ftr" sz="quarter" idx="11"/>
          </p:nvPr>
        </p:nvSpPr>
        <p:spPr/>
        <p:txBody>
          <a:bodyPr/>
          <a:lstStyle/>
          <a:p>
            <a:pPr>
              <a:defRPr/>
            </a:pPr>
            <a:r>
              <a:rPr lang="it-IT" smtClean="0"/>
              <a:t>by S. Martorelli &amp; P.Zani </a:t>
            </a:r>
            <a:endParaRPr lang="it-IT"/>
          </a:p>
        </p:txBody>
      </p:sp>
      <p:sp>
        <p:nvSpPr>
          <p:cNvPr id="5" name="Segnaposto numero diapositiva 4"/>
          <p:cNvSpPr>
            <a:spLocks noGrp="1"/>
          </p:cNvSpPr>
          <p:nvPr>
            <p:ph type="sldNum" sz="quarter" idx="12"/>
          </p:nvPr>
        </p:nvSpPr>
        <p:spPr/>
        <p:txBody>
          <a:bodyPr/>
          <a:lstStyle/>
          <a:p>
            <a:pPr>
              <a:defRPr/>
            </a:pPr>
            <a:fld id="{6488846B-3EB0-449A-B2E5-21BA2D96950E}" type="slidenum">
              <a:rPr lang="it-IT" smtClean="0"/>
              <a:pPr>
                <a:defRPr/>
              </a:pPr>
              <a:t>9</a:t>
            </a:fld>
            <a:endParaRPr lang="it-IT"/>
          </a:p>
        </p:txBody>
      </p:sp>
      <p:sp>
        <p:nvSpPr>
          <p:cNvPr id="6" name="Titolo 1"/>
          <p:cNvSpPr>
            <a:spLocks noGrp="1"/>
          </p:cNvSpPr>
          <p:nvPr>
            <p:ph type="title"/>
          </p:nvPr>
        </p:nvSpPr>
        <p:spPr/>
        <p:txBody>
          <a:bodyPr/>
          <a:lstStyle/>
          <a:p>
            <a:pPr algn="l"/>
            <a:r>
              <a:rPr lang="it-IT" altLang="it-IT" sz="1400" b="1" dirty="0"/>
              <a:t>Legge n° 190 del 23 dicembre </a:t>
            </a:r>
            <a:r>
              <a:rPr lang="it-IT" altLang="it-IT" sz="1400" b="1" dirty="0" smtClean="0"/>
              <a:t>2014 - Legge </a:t>
            </a:r>
            <a:r>
              <a:rPr lang="it-IT" altLang="it-IT" sz="1400" b="1" dirty="0"/>
              <a:t>di stabilità </a:t>
            </a:r>
            <a:r>
              <a:rPr lang="it-IT" altLang="it-IT" sz="1400" b="1" dirty="0" smtClean="0"/>
              <a:t>2015 - Aspetti </a:t>
            </a:r>
            <a:r>
              <a:rPr lang="it-IT" altLang="it-IT" sz="1400" b="1" dirty="0"/>
              <a:t>previdenziali e </a:t>
            </a:r>
            <a:r>
              <a:rPr lang="it-IT" altLang="it-IT" sz="1400" b="1" dirty="0" smtClean="0"/>
              <a:t>assistenziali -</a:t>
            </a:r>
            <a:br>
              <a:rPr lang="it-IT" altLang="it-IT" sz="1400" b="1" dirty="0" smtClean="0"/>
            </a:br>
            <a:r>
              <a:rPr lang="it-IT" altLang="it-IT" sz="1600" b="1" i="1" dirty="0" smtClean="0">
                <a:solidFill>
                  <a:srgbClr val="FF0000"/>
                </a:solidFill>
              </a:rPr>
              <a:t>Comma 707:</a:t>
            </a:r>
            <a:br>
              <a:rPr lang="it-IT" altLang="it-IT" sz="1600" b="1" i="1" dirty="0" smtClean="0">
                <a:solidFill>
                  <a:srgbClr val="FF0000"/>
                </a:solidFill>
              </a:rPr>
            </a:br>
            <a:r>
              <a:rPr lang="it-IT" altLang="it-IT" sz="2000" b="1" dirty="0" smtClean="0">
                <a:solidFill>
                  <a:srgbClr val="FF0000"/>
                </a:solidFill>
              </a:rPr>
              <a:t>Pensioni d’oro.</a:t>
            </a:r>
            <a:br>
              <a:rPr lang="it-IT" altLang="it-IT" sz="2000" b="1" dirty="0" smtClean="0">
                <a:solidFill>
                  <a:srgbClr val="FF0000"/>
                </a:solidFill>
              </a:rPr>
            </a:br>
            <a:r>
              <a:rPr lang="it-IT" altLang="it-IT" sz="2000" b="1" dirty="0" smtClean="0">
                <a:solidFill>
                  <a:srgbClr val="FF0000"/>
                </a:solidFill>
              </a:rPr>
              <a:t>Limite agli importi dei  trattamenti pensionistici</a:t>
            </a:r>
            <a:endParaRPr lang="it-IT" sz="2000" b="1" dirty="0">
              <a:solidFill>
                <a:srgbClr val="FF0000"/>
              </a:solidFill>
            </a:endParaRPr>
          </a:p>
        </p:txBody>
      </p:sp>
      <p:pic>
        <p:nvPicPr>
          <p:cNvPr id="7" name="Immagine 6" descr="http://www.inas.it/images/header/logo_Inas.jpg"/>
          <p:cNvPicPr/>
          <p:nvPr/>
        </p:nvPicPr>
        <p:blipFill>
          <a:blip r:embed="rId2">
            <a:extLst>
              <a:ext uri="{28A0092B-C50C-407E-A947-70E740481C1C}">
                <a14:useLocalDpi xmlns:a14="http://schemas.microsoft.com/office/drawing/2010/main" val="0"/>
              </a:ext>
            </a:extLst>
          </a:blip>
          <a:srcRect/>
          <a:stretch>
            <a:fillRect/>
          </a:stretch>
        </p:blipFill>
        <p:spPr bwMode="auto">
          <a:xfrm>
            <a:off x="10683698" y="6151138"/>
            <a:ext cx="962025" cy="516255"/>
          </a:xfrm>
          <a:prstGeom prst="rect">
            <a:avLst/>
          </a:prstGeom>
          <a:noFill/>
          <a:ln>
            <a:noFill/>
          </a:ln>
        </p:spPr>
      </p:pic>
    </p:spTree>
    <p:extLst>
      <p:ext uri="{BB962C8B-B14F-4D97-AF65-F5344CB8AC3E}">
        <p14:creationId xmlns:p14="http://schemas.microsoft.com/office/powerpoint/2010/main" val="3594488008"/>
      </p:ext>
    </p:extLst>
  </p:cSld>
  <p:clrMapOvr>
    <a:masterClrMapping/>
  </p:clrMapOvr>
</p:sld>
</file>

<file path=ppt/theme/theme1.xml><?xml version="1.0" encoding="utf-8"?>
<a:theme xmlns:a="http://schemas.openxmlformats.org/drawingml/2006/main" name="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327</TotalTime>
  <Words>5069</Words>
  <Application>Microsoft Office PowerPoint</Application>
  <PresentationFormat>Personalizzato</PresentationFormat>
  <Paragraphs>312</Paragraphs>
  <Slides>44</Slides>
  <Notes>0</Notes>
  <HiddenSlides>0</HiddenSlides>
  <MMClips>0</MMClips>
  <ScaleCrop>false</ScaleCrop>
  <HeadingPairs>
    <vt:vector size="4" baseType="variant">
      <vt:variant>
        <vt:lpstr>Tema</vt:lpstr>
      </vt:variant>
      <vt:variant>
        <vt:i4>1</vt:i4>
      </vt:variant>
      <vt:variant>
        <vt:lpstr>Titoli diapositive</vt:lpstr>
      </vt:variant>
      <vt:variant>
        <vt:i4>44</vt:i4>
      </vt:variant>
    </vt:vector>
  </HeadingPairs>
  <TitlesOfParts>
    <vt:vector size="45" baseType="lpstr">
      <vt:lpstr>Filo</vt:lpstr>
      <vt:lpstr>Legge n° 190 del 23 dicembre 2014 Legge di stabilità 2015 Aspetti previdenziali e assistenziali</vt:lpstr>
      <vt:lpstr>Legge n° 190 del 23 dicembre 2014 - Legge di stabilità 2015 Aspetti previdenziali e assistenziali</vt:lpstr>
      <vt:lpstr>Legge n° 190 del 23 dicembre 2014 - Legge di stabilità 2015 - Aspetti previdenziali e assistenziali - Comma 113: Eliminazione delle penalizzazioni per chi accede alla pensione       anticipata prima dei 62 anni di età </vt:lpstr>
      <vt:lpstr>Legge n° 190 del 23 dicembre 2014 - Legge di stabilità 2015 - Aspetti previdenziali e assistenziali - Comma 113: Eliminazione delle penalizzazioni per chi accede alla pensione       anticipata prima dei 62 anni di età </vt:lpstr>
      <vt:lpstr>Legge n° 190 del 23 dicembre 2014 - Legge di stabilità 2015 - Aspetti previdenziali e assistenziali - Comma 113: Eliminazione delle penalizzazioni per chi accede alla pensione       anticipata prima dei 62 anni di età </vt:lpstr>
      <vt:lpstr>Legge n° 190 del 23 dicembre 2014 - Legge di stabilità 2015 - Aspetti previdenziali e assistenziali - Comma 707: Pensioni d’oro. Limite agli importi dei  trattamenti pensionistici</vt:lpstr>
      <vt:lpstr>Legge n° 190 del 23 dicembre 2014 - Legge di stabilità 2015 - Aspetti previdenziali e assistenziali - Comma 707: Pensioni d’oro. Limite agli importi dei  trattamenti pensionistici</vt:lpstr>
      <vt:lpstr>Legge n° 190 del 23 dicembre 2014 - Legge di stabilità 2015 - Aspetti previdenziali e assistenziali - Comma 707: Pensioni d’oro. Limite agli importi dei  trattamenti pensionistici</vt:lpstr>
      <vt:lpstr>Legge n° 190 del 23 dicembre 2014 - Legge di stabilità 2015 - Aspetti previdenziali e assistenziali - Comma 707: Pensioni d’oro. Limite agli importi dei  trattamenti pensionistici</vt:lpstr>
      <vt:lpstr>Legge n° 190 del 23 dicembre 2014 - Legge di stabilità 2015 - Aspetti previdenziali e assistenziali - Comma 709: Pensioni d’oro. Limite agli importi dei  trattamenti pensionistici</vt:lpstr>
      <vt:lpstr>Legge n° 190 del 23 dicembre 2014 - Legge di stabilità 2015 - Aspetti previdenziali e assistenziali - Comma 125: Bonus bebè</vt:lpstr>
      <vt:lpstr>Legge n° 190 del 23 dicembre 2014 - Legge di stabilità 2015 - Aspetti previdenziali e assistenziali - Comma 125: Bonus bebè</vt:lpstr>
      <vt:lpstr>Legge n° 190 del 23 dicembre 2014 - Legge di stabilità 2015 - Aspetti previdenziali e assistenziali - Comma 302: Pagamento delle pensioni</vt:lpstr>
      <vt:lpstr>Legge n° 190 del 23 dicembre 2014 - Legge di stabilità 2015 - Aspetti previdenziali e assistenziali - Comma 302: Pagamento delle pensioni</vt:lpstr>
      <vt:lpstr>Legge n° 190 del 23 dicembre 2014 - Legge di stabilità 2015 - Aspetti previdenziali e assistenziali - Comma 303: Segnalazione all’INPS dei decessi</vt:lpstr>
      <vt:lpstr>Legge n° 190 del 23 dicembre 2014 - Legge di stabilità 2015 - Aspetti previdenziali e assistenziali - Comma 303: Segnalazione all’INPS dei decessi</vt:lpstr>
      <vt:lpstr>Legge n° 190 del 23 dicembre 2014 - Legge di stabilità 2015 - Aspetti previdenziali e assistenziali - Comma 304: Rate di pensione percepite dopo il decesso del pensionato</vt:lpstr>
      <vt:lpstr>Legge n° 190 del 23 dicembre 2014 - Legge di stabilità 2015 - Aspetti previdenziali e assistenziali - Comma 304: Rate di pensione percepite dopo il decesso del pensionato</vt:lpstr>
      <vt:lpstr>Legge n° 190 del 23 dicembre 2014 - Legge di stabilità 2015 - Aspetti previdenziali e assistenziali - Comma 116: Benefici per i lavoratori o familiari  esposti all’amianto</vt:lpstr>
      <vt:lpstr>Legge n° 190 del 23 dicembre 2014 - Legge di stabilità 2015 - Aspetti previdenziali e assistenziali - Comma 116: Benefici per i lavoratori o familiari  esposti all’amianto</vt:lpstr>
      <vt:lpstr>Legge n° 190 del 23 dicembre 2014 - Legge di stabilità 2015 - Aspetti previdenziali e assistenziali - Comma 117: Benefici per i lavoratori esposti all’amianto</vt:lpstr>
      <vt:lpstr>Legge n° 190 del 23 dicembre 2014 - Legge di stabilità 2015 - Aspetti previdenziali e assistenziali - Comma 117: Benefici per i lavoratori esposti all’amianto</vt:lpstr>
      <vt:lpstr>Legge n° 190 del 23 dicembre 2014 - Legge di stabilità 2015 - Aspetti previdenziali e assistenziali - Comma 117: Benefici per i lavoratori esposti all’amianto</vt:lpstr>
      <vt:lpstr>Legge n° 190 del 23 dicembre 2014 - Legge di stabilità 2015 - Aspetti previdenziali e assistenziali - Comma 117: Benefici per i lavoratori esposti all’amianto</vt:lpstr>
      <vt:lpstr>Legge n° 190 del 23 dicembre 2014 - Legge di stabilità 2015 - Aspetti previdenziali e assistenziali - Comma 112: Annullamento certificazioni rilasciate dall’INAIL per l’amianto</vt:lpstr>
      <vt:lpstr>Legge n° 190 del 23 dicembre 2014 - Legge di stabilità 2015 - Aspetti previdenziali e assistenziali - Comma 112: Annullamento certificazioni rilasciate dall’INAIL per l’amianto</vt:lpstr>
      <vt:lpstr>Legge n° 190 del 23 dicembre 2014 - Legge di stabilità 2015 - Aspetti previdenziali e assistenziali - Comma 115: Riapertura termini per i benefici previdenziali per esposizione amianto </vt:lpstr>
      <vt:lpstr>Legge n° 190 del 23 dicembre 2014 - Legge di stabilità 2015 - Aspetti previdenziali e assistenziali - Comma 115: Riapertura termini per i benefici previdenziali per esposizione amianto </vt:lpstr>
      <vt:lpstr>Legge n° 190 del 23 dicembre 2014 - Legge di stabilità 2015 - Aspetti previdenziali e assistenziali - Comma 26: TFR in busta paga  </vt:lpstr>
      <vt:lpstr>Legge n° 190 del 23 dicembre 2014 - Legge di stabilità 2015 - Aspetti previdenziali e assistenziali - Comma 26: TFR in busta paga  </vt:lpstr>
      <vt:lpstr>Legge n° 190 del 23 dicembre 2014 - Legge di stabilità 2015 - Aspetti previdenziali e assistenziali - Comma 26: TFR in busta paga  </vt:lpstr>
      <vt:lpstr>Legge n° 190 del 23 dicembre 2014 - Legge di stabilità 2015 - Aspetti previdenziali e assistenziali - Comma 26: TFR in busta paga  </vt:lpstr>
      <vt:lpstr>Legge n° 190 del 23 dicembre 2014 - Legge di stabilità 2015 - Aspetti previdenziali e assistenziali - Comma 301: Cure balneo termali</vt:lpstr>
      <vt:lpstr>Legge n° 190 del 23 dicembre 2014 - Legge di stabilità 2015 - Aspetti previdenziali e assistenziali - Comma 301: Cure balneo termali</vt:lpstr>
      <vt:lpstr>Legge n° 190 del 23 dicembre 2014 - Legge di stabilità 2015 - Aspetti previdenziali e assistenziali - Commi 163, 164 e 165: Benefici previdenziali per le vittime di terrorismo</vt:lpstr>
      <vt:lpstr>Legge n° 190 del 23 dicembre 2014 - Legge di stabilità 2015 - Aspetti previdenziali e assistenziali - Commi 163, 164 e 165: Benefici previdenziali per le vittime di terrorismo</vt:lpstr>
      <vt:lpstr>Legge n° 190 del 23 dicembre 2014 - Legge di stabilità 2015 - Aspetti previdenziali e assistenziali - Commi 163, 164 e 165: Benefici previdenziali per le vittime di terrorismo</vt:lpstr>
      <vt:lpstr>Legge n° 190 del 23 dicembre 2014 - Legge di stabilità 2015 - Aspetti previdenziali e assistenziali - Comma 76: Minimale contributivo per lavoratori autonomi</vt:lpstr>
      <vt:lpstr>Legge n° 190 del 23 dicembre 2014 - Legge di stabilità 2015 - Aspetti previdenziali e assistenziali - Comma 76: Minimale contributivo per lavoratori autonomi</vt:lpstr>
      <vt:lpstr>Legge n° 190 del 23 dicembre 2014 - Legge di stabilità 2015 - Aspetti previdenziali e assistenziali - Comma 12: Bonus 80 € mensili per lavoratori dipenderti</vt:lpstr>
      <vt:lpstr>Legge n° 190 del 23 dicembre 2014 - Legge di stabilità 2015 - Aspetti previdenziali e assistenziali - Comma 12: Bonus 80 € mensili per lavoratori dipendenti</vt:lpstr>
      <vt:lpstr>Legge n° 190 del 23 dicembre 2014 - Legge di stabilità 2015 - Aspetti previdenziali e assistenziali - Comma 309: Finanziamento agli Enti di patronato</vt:lpstr>
      <vt:lpstr>Legge n° 190 del 23 dicembre 2014 - Legge di stabilità 2015 - Aspetti previdenziali e assistenziali - Comma 309: Finanziamento agli Enti di patronato</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sesta «Salvaguardia»</dc:title>
  <dc:creator>Salvatore Martorelli</dc:creator>
  <cp:lastModifiedBy>Paolo</cp:lastModifiedBy>
  <cp:revision>42</cp:revision>
  <dcterms:created xsi:type="dcterms:W3CDTF">2014-09-08T11:04:24Z</dcterms:created>
  <dcterms:modified xsi:type="dcterms:W3CDTF">2015-01-09T10:47:13Z</dcterms:modified>
</cp:coreProperties>
</file>